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8" r:id="rId3"/>
    <p:sldId id="259" r:id="rId4"/>
    <p:sldId id="269" r:id="rId5"/>
    <p:sldId id="260" r:id="rId6"/>
    <p:sldId id="261" r:id="rId7"/>
    <p:sldId id="262" r:id="rId8"/>
    <p:sldId id="263" r:id="rId9"/>
    <p:sldId id="264" r:id="rId10"/>
    <p:sldId id="265" r:id="rId11"/>
    <p:sldId id="266" r:id="rId12"/>
    <p:sldId id="270" r:id="rId13"/>
    <p:sldId id="267" r:id="rId14"/>
    <p:sldId id="272" r:id="rId15"/>
    <p:sldId id="268" r:id="rId16"/>
    <p:sldId id="273" r:id="rId17"/>
    <p:sldId id="257" r:id="rId1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93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s-ES" smtClean="0"/>
              <a:t>Haga clic para modificar el estilo de título del patrón</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30" name="Date Placeholder 29"/>
          <p:cNvSpPr>
            <a:spLocks noGrp="1"/>
          </p:cNvSpPr>
          <p:nvPr>
            <p:ph type="dt" sz="half" idx="10"/>
          </p:nvPr>
        </p:nvSpPr>
        <p:spPr/>
        <p:txBody>
          <a:bodyPr/>
          <a:lstStyle/>
          <a:p>
            <a:fld id="{7A847CFC-816F-41D0-AAC0-9BF4FEBC753E}" type="datetimeFigureOut">
              <a:rPr lang="es-ES" smtClean="0"/>
              <a:t>15/02/2014</a:t>
            </a:fld>
            <a:endParaRPr lang="es-ES"/>
          </a:p>
        </p:txBody>
      </p:sp>
      <p:sp>
        <p:nvSpPr>
          <p:cNvPr id="19" name="Footer Placeholder 18"/>
          <p:cNvSpPr>
            <a:spLocks noGrp="1"/>
          </p:cNvSpPr>
          <p:nvPr>
            <p:ph type="ftr" sz="quarter" idx="11"/>
          </p:nvPr>
        </p:nvSpPr>
        <p:spPr/>
        <p:txBody>
          <a:bodyPr/>
          <a:lstStyle/>
          <a:p>
            <a:endParaRPr lang="es-ES"/>
          </a:p>
        </p:txBody>
      </p:sp>
      <p:sp>
        <p:nvSpPr>
          <p:cNvPr id="27" name="Slide Number Placeholder 26"/>
          <p:cNvSpPr>
            <a:spLocks noGrp="1"/>
          </p:cNvSpPr>
          <p:nvPr>
            <p:ph type="sldNum" sz="quarter" idx="12"/>
          </p:nvPr>
        </p:nvSpPr>
        <p:spPr/>
        <p:txBody>
          <a:bodyPr/>
          <a:lstStyle/>
          <a:p>
            <a:fld id="{132FADFE-3B8F-471C-ABF0-DBC7717ECBBC}" type="slidenum">
              <a:rPr lang="es-ES" smtClean="0"/>
              <a:t>‹Nº›</a:t>
            </a:fld>
            <a:endParaRPr lang="es-E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s-ES" smtClean="0"/>
              <a:t>Haga clic para modificar el estilo de título del patrón</a:t>
            </a:r>
            <a:endParaRPr kumimoji="0" lang="en-US"/>
          </a:p>
        </p:txBody>
      </p:sp>
      <p:sp>
        <p:nvSpPr>
          <p:cNvPr id="3" name="Content Placeholder 2"/>
          <p:cNvSpPr>
            <a:spLocks noGrp="1"/>
          </p:cNvSpPr>
          <p:nvPr>
            <p:ph idx="1"/>
          </p:nvPr>
        </p:nvSpPr>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Date Placeholder 3"/>
          <p:cNvSpPr>
            <a:spLocks noGrp="1"/>
          </p:cNvSpPr>
          <p:nvPr>
            <p:ph type="dt" sz="half" idx="10"/>
          </p:nvPr>
        </p:nvSpPr>
        <p:spPr/>
        <p:txBody>
          <a:bodyPr/>
          <a:lstStyle/>
          <a:p>
            <a:fld id="{7A847CFC-816F-41D0-AAC0-9BF4FEBC753E}" type="datetimeFigureOut">
              <a:rPr lang="es-ES" smtClean="0"/>
              <a:t>15/02/2014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s-ES" smtClean="0"/>
              <a:t>Haga clic para modificar el estilo de título del patrón</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Date Placeholder 3"/>
          <p:cNvSpPr>
            <a:spLocks noGrp="1"/>
          </p:cNvSpPr>
          <p:nvPr>
            <p:ph type="dt" sz="half" idx="10"/>
          </p:nvPr>
        </p:nvSpPr>
        <p:spPr/>
        <p:txBody>
          <a:bodyPr/>
          <a:lstStyle/>
          <a:p>
            <a:fld id="{7A847CFC-816F-41D0-AAC0-9BF4FEBC753E}" type="datetimeFigureOut">
              <a:rPr lang="es-ES" smtClean="0"/>
              <a:t>15/02/2014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s-ES" smtClean="0"/>
              <a:t>Haga clic para modificar el estilo de título del patrón</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Date Placeholder 4"/>
          <p:cNvSpPr>
            <a:spLocks noGrp="1"/>
          </p:cNvSpPr>
          <p:nvPr>
            <p:ph type="dt" sz="half" idx="10"/>
          </p:nvPr>
        </p:nvSpPr>
        <p:spPr/>
        <p:txBody>
          <a:bodyPr/>
          <a:lstStyle/>
          <a:p>
            <a:fld id="{7A847CFC-816F-41D0-AAC0-9BF4FEBC753E}" type="datetimeFigureOut">
              <a:rPr lang="es-ES" smtClean="0"/>
              <a:t>15/02/2014</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s-ES" smtClean="0"/>
              <a:t>Haga clic para modificar el estilo de título del patrón</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Date Placeholder 6"/>
          <p:cNvSpPr>
            <a:spLocks noGrp="1"/>
          </p:cNvSpPr>
          <p:nvPr>
            <p:ph type="dt" sz="half" idx="10"/>
          </p:nvPr>
        </p:nvSpPr>
        <p:spPr/>
        <p:txBody>
          <a:bodyPr/>
          <a:lstStyle/>
          <a:p>
            <a:fld id="{7A847CFC-816F-41D0-AAC0-9BF4FEBC753E}" type="datetimeFigureOut">
              <a:rPr lang="es-ES" smtClean="0"/>
              <a:t>15/02/2014</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s-ES" smtClean="0"/>
              <a:t>Haga clic para modificar el estilo de título del patrón</a:t>
            </a:r>
            <a:endParaRPr kumimoji="0" lang="en-US"/>
          </a:p>
        </p:txBody>
      </p:sp>
      <p:sp>
        <p:nvSpPr>
          <p:cNvPr id="3" name="Date Placeholder 2"/>
          <p:cNvSpPr>
            <a:spLocks noGrp="1"/>
          </p:cNvSpPr>
          <p:nvPr>
            <p:ph type="dt" sz="half" idx="10"/>
          </p:nvPr>
        </p:nvSpPr>
        <p:spPr/>
        <p:txBody>
          <a:bodyPr/>
          <a:lstStyle/>
          <a:p>
            <a:fld id="{7A847CFC-816F-41D0-AAC0-9BF4FEBC753E}" type="datetimeFigureOut">
              <a:rPr lang="es-ES" smtClean="0"/>
              <a:t>15/02/2014</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847CFC-816F-41D0-AAC0-9BF4FEBC753E}" type="datetimeFigureOut">
              <a:rPr lang="es-ES" smtClean="0"/>
              <a:t>15/02/2014</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s-ES" smtClean="0"/>
              <a:t>Haga clic para modificar el estilo de título del patrón</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s-ES" smtClean="0"/>
              <a:t>Haga clic para modificar el estilo de texto del patrón</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Date Placeholder 4"/>
          <p:cNvSpPr>
            <a:spLocks noGrp="1"/>
          </p:cNvSpPr>
          <p:nvPr>
            <p:ph type="dt" sz="half" idx="10"/>
          </p:nvPr>
        </p:nvSpPr>
        <p:spPr/>
        <p:txBody>
          <a:bodyPr/>
          <a:lstStyle/>
          <a:p>
            <a:fld id="{7A847CFC-816F-41D0-AAC0-9BF4FEBC753E}" type="datetimeFigureOut">
              <a:rPr lang="es-ES" smtClean="0"/>
              <a:t>15/02/2014</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s-ES" smtClean="0"/>
              <a:t>Haga clic para modificar el estilo de título del patrón</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5" name="Date Placeholder 4"/>
          <p:cNvSpPr>
            <a:spLocks noGrp="1"/>
          </p:cNvSpPr>
          <p:nvPr>
            <p:ph type="dt" sz="half" idx="10"/>
          </p:nvPr>
        </p:nvSpPr>
        <p:spPr/>
        <p:txBody>
          <a:bodyPr/>
          <a:lstStyle/>
          <a:p>
            <a:fld id="{7A847CFC-816F-41D0-AAC0-9BF4FEBC753E}" type="datetimeFigureOut">
              <a:rPr lang="es-ES" smtClean="0"/>
              <a:t>15/02/2014</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a:xfrm>
            <a:off x="8077200" y="6356350"/>
            <a:ext cx="609600" cy="365125"/>
          </a:xfrm>
        </p:spPr>
        <p:txBody>
          <a:bodyPr/>
          <a:lstStyle/>
          <a:p>
            <a:fld id="{132FADFE-3B8F-471C-ABF0-DBC7717ECBBC}" type="slidenum">
              <a:rPr lang="es-ES" smtClean="0"/>
              <a:t>‹Nº›</a:t>
            </a:fld>
            <a:endParaRPr lang="es-E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s-ES" smtClean="0"/>
              <a:t>Haga clic en el icono para agregar una imagen</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s-ES" smtClean="0"/>
              <a:t>Haga clic para modificar el estilo de título del patrón</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Date Placeholder 3"/>
          <p:cNvSpPr>
            <a:spLocks noGrp="1"/>
          </p:cNvSpPr>
          <p:nvPr>
            <p:ph type="dt" sz="half" idx="10"/>
          </p:nvPr>
        </p:nvSpPr>
        <p:spPr/>
        <p:txBody>
          <a:bodyPr/>
          <a:lstStyle/>
          <a:p>
            <a:fld id="{7A847CFC-816F-41D0-AAC0-9BF4FEBC753E}" type="datetimeFigureOut">
              <a:rPr lang="es-ES" smtClean="0"/>
              <a:t>15/02/2014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s-ES" smtClean="0"/>
              <a:t>Haga clic para modificar el estilo de título del patrón</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Date Placeholder 3"/>
          <p:cNvSpPr>
            <a:spLocks noGrp="1"/>
          </p:cNvSpPr>
          <p:nvPr>
            <p:ph type="dt" sz="half" idx="10"/>
          </p:nvPr>
        </p:nvSpPr>
        <p:spPr/>
        <p:txBody>
          <a:bodyPr/>
          <a:lstStyle/>
          <a:p>
            <a:fld id="{7A847CFC-816F-41D0-AAC0-9BF4FEBC753E}" type="datetimeFigureOut">
              <a:rPr lang="es-ES" smtClean="0"/>
              <a:t>15/02/2014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s-ES" smtClean="0"/>
              <a:t>Haga clic para modificar el estilo de título del patrón</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7A847CFC-816F-41D0-AAC0-9BF4FEBC753E}" type="datetimeFigureOut">
              <a:rPr lang="es-ES" smtClean="0"/>
              <a:t>15/02/2014</a:t>
            </a:fld>
            <a:endParaRPr lang="es-E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s-E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132FADFE-3B8F-471C-ABF0-DBC7717ECBBC}" type="slidenum">
              <a:rPr lang="es-ES" smtClean="0"/>
              <a:t>‹Nº›</a:t>
            </a:fld>
            <a:endParaRPr lang="es-E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620688"/>
            <a:ext cx="7772400" cy="1470025"/>
          </a:xfrm>
        </p:spPr>
        <p:txBody>
          <a:bodyPr>
            <a:normAutofit fontScale="90000"/>
          </a:bodyPr>
          <a:lstStyle/>
          <a:p>
            <a:r>
              <a:rPr lang="es-CO" dirty="0" smtClean="0"/>
              <a:t>EL SECRETO DE LA ORACIÓN EFICAZ</a:t>
            </a:r>
            <a:endParaRPr lang="es-CO" dirty="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2276872"/>
            <a:ext cx="6264696" cy="288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5517232"/>
            <a:ext cx="6264696" cy="1114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8411903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1988841"/>
            <a:ext cx="3312368" cy="3312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5647986"/>
            <a:ext cx="3672408" cy="1116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Título"/>
          <p:cNvSpPr>
            <a:spLocks noGrp="1"/>
          </p:cNvSpPr>
          <p:nvPr>
            <p:ph type="title"/>
          </p:nvPr>
        </p:nvSpPr>
        <p:spPr/>
        <p:txBody>
          <a:bodyPr>
            <a:noAutofit/>
          </a:bodyPr>
          <a:lstStyle/>
          <a:p>
            <a:r>
              <a:rPr lang="es-CO" sz="3200" b="1" dirty="0" smtClean="0">
                <a:latin typeface="Agency FB" pitchFamily="34" charset="0"/>
              </a:rPr>
              <a:t>¿Qué es orar?</a:t>
            </a:r>
            <a:br>
              <a:rPr lang="es-CO" sz="3200" b="1" dirty="0" smtClean="0">
                <a:latin typeface="Agency FB" pitchFamily="34" charset="0"/>
              </a:rPr>
            </a:br>
            <a:r>
              <a:rPr lang="es-CO" sz="3200" b="1" dirty="0" smtClean="0">
                <a:latin typeface="Agency FB" pitchFamily="34" charset="0"/>
              </a:rPr>
              <a:t>«Orar </a:t>
            </a:r>
            <a:r>
              <a:rPr lang="es-CO" sz="3200" b="1" dirty="0">
                <a:latin typeface="Agency FB" pitchFamily="34" charset="0"/>
              </a:rPr>
              <a:t>es el acto de abrir nuestro corazón a Dios como a un </a:t>
            </a:r>
            <a:r>
              <a:rPr lang="es-CO" sz="3200" b="1" dirty="0" smtClean="0">
                <a:latin typeface="Agency FB" pitchFamily="34" charset="0"/>
              </a:rPr>
              <a:t>amigo» (Elena G. de White)</a:t>
            </a:r>
            <a:endParaRPr lang="es-CO" sz="2400" b="1" dirty="0">
              <a:latin typeface="Agency FB" pitchFamily="34" charset="0"/>
            </a:endParaRPr>
          </a:p>
        </p:txBody>
      </p:sp>
      <p:sp>
        <p:nvSpPr>
          <p:cNvPr id="6" name="5 Marcador de contenido"/>
          <p:cNvSpPr>
            <a:spLocks noGrp="1"/>
          </p:cNvSpPr>
          <p:nvPr>
            <p:ph idx="1"/>
          </p:nvPr>
        </p:nvSpPr>
        <p:spPr>
          <a:xfrm>
            <a:off x="457200" y="1935480"/>
            <a:ext cx="4402832" cy="4389120"/>
          </a:xfrm>
        </p:spPr>
        <p:txBody>
          <a:bodyPr>
            <a:normAutofit/>
          </a:bodyPr>
          <a:lstStyle/>
          <a:p>
            <a:endParaRPr lang="es-CO" dirty="0" smtClean="0"/>
          </a:p>
          <a:p>
            <a:r>
              <a:rPr lang="es-CO" dirty="0" smtClean="0">
                <a:latin typeface="Bauhaus 93" pitchFamily="82" charset="0"/>
              </a:rPr>
              <a:t>No </a:t>
            </a:r>
            <a:r>
              <a:rPr lang="es-CO" dirty="0">
                <a:latin typeface="Bauhaus 93" pitchFamily="82" charset="0"/>
              </a:rPr>
              <a:t>es que se necesite esto para que Dios sepa lo que somos, sino a fin de capacitarnos para recibirle. </a:t>
            </a:r>
            <a:endParaRPr lang="es-CO" dirty="0" smtClean="0">
              <a:latin typeface="Bauhaus 93" pitchFamily="82" charset="0"/>
            </a:endParaRPr>
          </a:p>
          <a:p>
            <a:endParaRPr lang="es-CO" dirty="0">
              <a:latin typeface="Bauhaus 93" pitchFamily="82" charset="0"/>
            </a:endParaRPr>
          </a:p>
          <a:p>
            <a:r>
              <a:rPr lang="es-CO" dirty="0" smtClean="0">
                <a:latin typeface="Bauhaus 93" pitchFamily="82" charset="0"/>
              </a:rPr>
              <a:t>La </a:t>
            </a:r>
            <a:r>
              <a:rPr lang="es-CO" dirty="0">
                <a:latin typeface="Bauhaus 93" pitchFamily="82" charset="0"/>
              </a:rPr>
              <a:t>oración no baja a Dios hacia nosotros, antes bien nos eleva a Él</a:t>
            </a:r>
            <a:r>
              <a:rPr lang="es-CO" dirty="0" smtClean="0">
                <a:latin typeface="Bauhaus 93" pitchFamily="82" charset="0"/>
              </a:rPr>
              <a:t>. </a:t>
            </a:r>
            <a:endParaRPr lang="es-CO" dirty="0">
              <a:latin typeface="Bauhaus 93" pitchFamily="82" charset="0"/>
            </a:endParaRPr>
          </a:p>
        </p:txBody>
      </p:sp>
    </p:spTree>
    <p:extLst>
      <p:ext uri="{BB962C8B-B14F-4D97-AF65-F5344CB8AC3E}">
        <p14:creationId xmlns:p14="http://schemas.microsoft.com/office/powerpoint/2010/main" val="224964641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6">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6">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6">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6">
                                            <p:txEl>
                                              <p:pRg st="3" end="3"/>
                                            </p:txEl>
                                          </p:spTgt>
                                        </p:tgtEl>
                                        <p:attrNameLst>
                                          <p:attrName>style.visibility</p:attrName>
                                        </p:attrNameLst>
                                      </p:cBhvr>
                                      <p:to>
                                        <p:strVal val="visible"/>
                                      </p:to>
                                    </p:set>
                                    <p:anim calcmode="lin" valueType="num">
                                      <p:cBhvr>
                                        <p:cTn id="13" dur="1000" fill="hold"/>
                                        <p:tgtEl>
                                          <p:spTgt spid="6">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6">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6">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636680"/>
          </a:xfrm>
        </p:spPr>
        <p:txBody>
          <a:bodyPr>
            <a:normAutofit fontScale="90000"/>
          </a:bodyPr>
          <a:lstStyle/>
          <a:p>
            <a:pPr algn="ctr"/>
            <a:r>
              <a:rPr lang="es-CO" sz="2800" dirty="0" smtClean="0">
                <a:latin typeface="Algerian" pitchFamily="82" charset="0"/>
              </a:rPr>
              <a:t/>
            </a:r>
            <a:br>
              <a:rPr lang="es-CO" sz="2800" dirty="0" smtClean="0">
                <a:latin typeface="Algerian" pitchFamily="82" charset="0"/>
              </a:rPr>
            </a:br>
            <a:r>
              <a:rPr lang="es-CO" sz="3600" dirty="0" smtClean="0">
                <a:latin typeface="Algerian" pitchFamily="82" charset="0"/>
              </a:rPr>
              <a:t>DIEZ </a:t>
            </a:r>
            <a:r>
              <a:rPr lang="es-CO" sz="3600" dirty="0">
                <a:latin typeface="Algerian" pitchFamily="82" charset="0"/>
              </a:rPr>
              <a:t>LLAVES DE LA ORACION EFICAZ </a:t>
            </a:r>
          </a:p>
        </p:txBody>
      </p:sp>
      <p:sp>
        <p:nvSpPr>
          <p:cNvPr id="3" name="2 Marcador de contenido"/>
          <p:cNvSpPr>
            <a:spLocks noGrp="1"/>
          </p:cNvSpPr>
          <p:nvPr>
            <p:ph idx="1"/>
          </p:nvPr>
        </p:nvSpPr>
        <p:spPr>
          <a:xfrm>
            <a:off x="395536" y="2780928"/>
            <a:ext cx="6120680" cy="3236992"/>
          </a:xfrm>
        </p:spPr>
        <p:txBody>
          <a:bodyPr>
            <a:normAutofit lnSpcReduction="10000"/>
          </a:bodyPr>
          <a:lstStyle/>
          <a:p>
            <a:pPr marL="0" indent="0">
              <a:buNone/>
            </a:pPr>
            <a:r>
              <a:rPr lang="es-CO" b="1" dirty="0" smtClean="0">
                <a:solidFill>
                  <a:srgbClr val="FF0000"/>
                </a:solidFill>
              </a:rPr>
              <a:t>Mateo 7:7-8,11</a:t>
            </a:r>
            <a:r>
              <a:rPr lang="es-CO" dirty="0" smtClean="0"/>
              <a:t>. Pedid </a:t>
            </a:r>
            <a:r>
              <a:rPr lang="es-CO" dirty="0"/>
              <a:t>y se os </a:t>
            </a:r>
            <a:r>
              <a:rPr lang="es-CO" dirty="0" smtClean="0"/>
              <a:t>dará; </a:t>
            </a:r>
            <a:r>
              <a:rPr lang="es-CO" dirty="0"/>
              <a:t>buscad y hallareis; llamad y se os </a:t>
            </a:r>
            <a:r>
              <a:rPr lang="es-CO" dirty="0" smtClean="0"/>
              <a:t>abrirá. 8 Porque </a:t>
            </a:r>
            <a:r>
              <a:rPr lang="es-CO" dirty="0"/>
              <a:t>todo el que pide, recibe y el que busca, halla; y al que llama, se le </a:t>
            </a:r>
            <a:r>
              <a:rPr lang="es-CO" dirty="0" smtClean="0"/>
              <a:t>abrirá. 11 Pues </a:t>
            </a:r>
            <a:r>
              <a:rPr lang="es-CO" dirty="0"/>
              <a:t>si vosotros siendo malos, </a:t>
            </a:r>
            <a:r>
              <a:rPr lang="es-CO" dirty="0" smtClean="0"/>
              <a:t>sabéis </a:t>
            </a:r>
            <a:r>
              <a:rPr lang="es-CO" dirty="0"/>
              <a:t>dar dadivas a vuestros hijos, cuando mas vuestro Padre que esta en los cielos </a:t>
            </a:r>
            <a:r>
              <a:rPr lang="es-CO" dirty="0" smtClean="0"/>
              <a:t>dará </a:t>
            </a:r>
            <a:r>
              <a:rPr lang="es-CO" dirty="0"/>
              <a:t>cosas buenas a los que le piden?.</a:t>
            </a:r>
          </a:p>
          <a:p>
            <a:endParaRPr lang="es-CO" dirty="0"/>
          </a:p>
          <a:p>
            <a:endParaRPr lang="es-CO" dirty="0"/>
          </a:p>
          <a:p>
            <a:endParaRPr lang="es-CO" dirty="0"/>
          </a:p>
          <a:p>
            <a:endParaRPr lang="es-CO" dirty="0"/>
          </a:p>
        </p:txBody>
      </p:sp>
      <p:sp>
        <p:nvSpPr>
          <p:cNvPr id="4" name="3 Rectángulo redondeado"/>
          <p:cNvSpPr/>
          <p:nvPr/>
        </p:nvSpPr>
        <p:spPr>
          <a:xfrm>
            <a:off x="-972616" y="2492896"/>
            <a:ext cx="45719" cy="7200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5" name="4 Terminador"/>
          <p:cNvSpPr/>
          <p:nvPr/>
        </p:nvSpPr>
        <p:spPr>
          <a:xfrm>
            <a:off x="539552" y="1615232"/>
            <a:ext cx="7704856" cy="1008112"/>
          </a:xfrm>
          <a:prstGeom prst="flowChartTermina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000" dirty="0" smtClean="0">
                <a:latin typeface="Arial Black" pitchFamily="34" charset="0"/>
              </a:rPr>
              <a:t>1</a:t>
            </a:r>
            <a:r>
              <a:rPr lang="es-CO" sz="2400" dirty="0" smtClean="0">
                <a:latin typeface="Arial Black" pitchFamily="34" charset="0"/>
              </a:rPr>
              <a:t>.ORAR </a:t>
            </a:r>
            <a:r>
              <a:rPr lang="es-CO" sz="2400" dirty="0">
                <a:latin typeface="Arial Black" pitchFamily="34" charset="0"/>
              </a:rPr>
              <a:t>PIDIENDO, BUSCANDO Y LLAMANDO</a:t>
            </a:r>
            <a:r>
              <a:rPr lang="es-CO" sz="2400" dirty="0" smtClean="0">
                <a:latin typeface="Arial Black" pitchFamily="34" charset="0"/>
              </a:rPr>
              <a:t>.</a:t>
            </a:r>
            <a:r>
              <a:rPr lang="es-CO" sz="2400" dirty="0"/>
              <a:t> 1</a:t>
            </a:r>
            <a:endParaRPr lang="es-CO" sz="2400" dirty="0">
              <a:latin typeface="Arial Black" pitchFamily="34" charset="0"/>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6021288"/>
            <a:ext cx="5544616" cy="6839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66070" y="3140968"/>
            <a:ext cx="2209800" cy="223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4854973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5" dur="500"/>
                                        <p:tgtEl>
                                          <p:spTgt spid="3">
                                            <p:txEl>
                                              <p:pRg st="0" end="0"/>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4098"/>
                                        </p:tgtEl>
                                        <p:attrNameLst>
                                          <p:attrName>style.visibility</p:attrName>
                                        </p:attrNameLst>
                                      </p:cBhvr>
                                      <p:to>
                                        <p:strVal val="visible"/>
                                      </p:to>
                                    </p:set>
                                    <p:animEffect transition="in" filter="randombar(horizontal)">
                                      <p:cBhvr>
                                        <p:cTn id="18" dur="500"/>
                                        <p:tgtEl>
                                          <p:spTgt spid="4098"/>
                                        </p:tgtEl>
                                      </p:cBhvr>
                                    </p:animEffect>
                                  </p:childTnLst>
                                </p:cTn>
                              </p:par>
                              <p:par>
                                <p:cTn id="19" presetID="14" presetClass="entr" presetSubtype="10" fill="hold" nodeType="withEffect">
                                  <p:stCondLst>
                                    <p:cond delay="0"/>
                                  </p:stCondLst>
                                  <p:childTnLst>
                                    <p:set>
                                      <p:cBhvr>
                                        <p:cTn id="20" dur="1" fill="hold">
                                          <p:stCondLst>
                                            <p:cond delay="0"/>
                                          </p:stCondLst>
                                        </p:cTn>
                                        <p:tgtEl>
                                          <p:spTgt spid="4099"/>
                                        </p:tgtEl>
                                        <p:attrNameLst>
                                          <p:attrName>style.visibility</p:attrName>
                                        </p:attrNameLst>
                                      </p:cBhvr>
                                      <p:to>
                                        <p:strVal val="visible"/>
                                      </p:to>
                                    </p:set>
                                    <p:animEffect transition="in" filter="randombar(horizontal)">
                                      <p:cBhvr>
                                        <p:cTn id="21" dur="5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80728"/>
            <a:ext cx="8229600" cy="5343872"/>
          </a:xfrm>
          <a:solidFill>
            <a:srgbClr val="002060"/>
          </a:solidFill>
        </p:spPr>
        <p:txBody>
          <a:bodyPr>
            <a:normAutofit/>
          </a:bodyPr>
          <a:lstStyle/>
          <a:p>
            <a:pPr marL="0" indent="0">
              <a:buNone/>
            </a:pPr>
            <a:r>
              <a:rPr lang="es-CO" dirty="0">
                <a:solidFill>
                  <a:schemeClr val="bg1"/>
                </a:solidFill>
              </a:rPr>
              <a:t>Reconociendo la imposibilidad de que los pecadores por sí mismos puedan ordenar su vida según los principios de la ley divina, Cristo indica a sus oyentes la fuente de poder para la vida cristiana.  </a:t>
            </a:r>
            <a:endParaRPr lang="es-CO" dirty="0" smtClean="0">
              <a:solidFill>
                <a:schemeClr val="bg1"/>
              </a:solidFill>
            </a:endParaRPr>
          </a:p>
          <a:p>
            <a:pPr marL="0" indent="0" algn="r">
              <a:buNone/>
            </a:pPr>
            <a:r>
              <a:rPr lang="es-CO" dirty="0" smtClean="0">
                <a:solidFill>
                  <a:schemeClr val="bg1"/>
                </a:solidFill>
              </a:rPr>
              <a:t>Todo </a:t>
            </a:r>
            <a:r>
              <a:rPr lang="es-CO" dirty="0">
                <a:solidFill>
                  <a:schemeClr val="bg1"/>
                </a:solidFill>
              </a:rPr>
              <a:t>lo que los ciudadanos del reino necesitan pueden recibirlo con sólo pedirlo.  Comprendiendo su propia incapacidad, piden a Dios fuerza y él los colma del poder divino necesario para vencer.  </a:t>
            </a:r>
            <a:endParaRPr lang="es-CO" dirty="0" smtClean="0">
              <a:solidFill>
                <a:schemeClr val="bg1"/>
              </a:solidFill>
            </a:endParaRPr>
          </a:p>
          <a:p>
            <a:pPr marL="0" indent="0">
              <a:buNone/>
            </a:pPr>
            <a:r>
              <a:rPr lang="es-CO" dirty="0" smtClean="0">
                <a:solidFill>
                  <a:schemeClr val="bg1"/>
                </a:solidFill>
              </a:rPr>
              <a:t>Los </a:t>
            </a:r>
            <a:r>
              <a:rPr lang="es-CO" dirty="0">
                <a:solidFill>
                  <a:schemeClr val="bg1"/>
                </a:solidFill>
              </a:rPr>
              <a:t>que piden no serán </a:t>
            </a:r>
            <a:r>
              <a:rPr lang="es-CO" dirty="0" smtClean="0">
                <a:solidFill>
                  <a:schemeClr val="bg1"/>
                </a:solidFill>
              </a:rPr>
              <a:t>chasqueados.  </a:t>
            </a:r>
            <a:r>
              <a:rPr lang="es-CO" dirty="0">
                <a:solidFill>
                  <a:schemeClr val="bg1"/>
                </a:solidFill>
              </a:rPr>
              <a:t>Dios no es mezquino con los dones del cielo.  No trata con los hombres como ellos se tratan entre </a:t>
            </a:r>
            <a:r>
              <a:rPr lang="es-CO" dirty="0" smtClean="0">
                <a:solidFill>
                  <a:schemeClr val="bg1"/>
                </a:solidFill>
              </a:rPr>
              <a:t>sí, </a:t>
            </a:r>
            <a:r>
              <a:rPr lang="es-CO" dirty="0">
                <a:solidFill>
                  <a:schemeClr val="bg1"/>
                </a:solidFill>
              </a:rPr>
              <a:t>sino que es bondadoso y misericordioso</a:t>
            </a:r>
            <a:r>
              <a:rPr lang="es-CO" dirty="0" smtClean="0">
                <a:solidFill>
                  <a:schemeClr val="bg1"/>
                </a:solidFill>
              </a:rPr>
              <a:t>. </a:t>
            </a:r>
            <a:r>
              <a:rPr lang="es-CO" u="sng" dirty="0" smtClean="0">
                <a:solidFill>
                  <a:srgbClr val="FF0000"/>
                </a:solidFill>
              </a:rPr>
              <a:t>(Extraido del C. B. A)</a:t>
            </a:r>
            <a:endParaRPr lang="es-CO" u="sng" dirty="0">
              <a:solidFill>
                <a:srgbClr val="FF0000"/>
              </a:solidFill>
            </a:endParaRPr>
          </a:p>
        </p:txBody>
      </p:sp>
    </p:spTree>
    <p:extLst>
      <p:ext uri="{BB962C8B-B14F-4D97-AF65-F5344CB8AC3E}">
        <p14:creationId xmlns:p14="http://schemas.microsoft.com/office/powerpoint/2010/main" val="356563473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132856"/>
            <a:ext cx="6480720" cy="1512168"/>
          </a:xfrm>
        </p:spPr>
        <p:txBody>
          <a:bodyPr>
            <a:normAutofit/>
          </a:bodyPr>
          <a:lstStyle/>
          <a:p>
            <a:pPr marL="0" indent="0">
              <a:buNone/>
            </a:pPr>
            <a:r>
              <a:rPr lang="es-CO" b="1" dirty="0" smtClean="0">
                <a:solidFill>
                  <a:srgbClr val="FF0000"/>
                </a:solidFill>
              </a:rPr>
              <a:t>Marcos 11:24</a:t>
            </a:r>
            <a:r>
              <a:rPr lang="es-CO" dirty="0" smtClean="0"/>
              <a:t>. Por </a:t>
            </a:r>
            <a:r>
              <a:rPr lang="es-CO" dirty="0"/>
              <a:t>eso os digo que todas las cosas por las que </a:t>
            </a:r>
            <a:r>
              <a:rPr lang="es-CO" dirty="0" smtClean="0"/>
              <a:t>oréis </a:t>
            </a:r>
            <a:r>
              <a:rPr lang="es-CO" dirty="0"/>
              <a:t>y </a:t>
            </a:r>
            <a:r>
              <a:rPr lang="es-CO" dirty="0" smtClean="0"/>
              <a:t>pidáis, </a:t>
            </a:r>
            <a:r>
              <a:rPr lang="es-CO" dirty="0"/>
              <a:t>creed que ya las </a:t>
            </a:r>
            <a:r>
              <a:rPr lang="es-CO" dirty="0" smtClean="0"/>
              <a:t>habéis </a:t>
            </a:r>
            <a:r>
              <a:rPr lang="es-CO" dirty="0"/>
              <a:t>recibido, y os </a:t>
            </a:r>
            <a:r>
              <a:rPr lang="es-CO" dirty="0" smtClean="0"/>
              <a:t>serán </a:t>
            </a:r>
            <a:r>
              <a:rPr lang="es-CO" dirty="0"/>
              <a:t>concedidas</a:t>
            </a:r>
            <a:r>
              <a:rPr lang="es-CO" dirty="0" smtClean="0"/>
              <a:t>.</a:t>
            </a:r>
            <a:endParaRPr lang="es-CO"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7571" y="5691641"/>
            <a:ext cx="5541963" cy="901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Terminador"/>
          <p:cNvSpPr/>
          <p:nvPr/>
        </p:nvSpPr>
        <p:spPr>
          <a:xfrm>
            <a:off x="1040926" y="764704"/>
            <a:ext cx="7056784" cy="1008112"/>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800" dirty="0">
                <a:latin typeface="Bauhaus 93" pitchFamily="82" charset="0"/>
              </a:rPr>
              <a:t>2</a:t>
            </a:r>
            <a:r>
              <a:rPr lang="es-CO" sz="6000" dirty="0" smtClean="0">
                <a:latin typeface="Bauhaus 93" pitchFamily="82" charset="0"/>
              </a:rPr>
              <a:t>.</a:t>
            </a:r>
            <a:r>
              <a:rPr lang="es-CO" sz="4000" dirty="0" smtClean="0">
                <a:latin typeface="Bauhaus 93" pitchFamily="82" charset="0"/>
              </a:rPr>
              <a:t> </a:t>
            </a:r>
            <a:r>
              <a:rPr lang="es-CO" sz="4000" dirty="0">
                <a:latin typeface="Bauhaus 93" pitchFamily="82" charset="0"/>
              </a:rPr>
              <a:t>ORAR CON FE.</a:t>
            </a:r>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8063" y="1880939"/>
            <a:ext cx="2206625" cy="18360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251519" y="3861048"/>
            <a:ext cx="8773169" cy="1631216"/>
          </a:xfrm>
          <a:prstGeom prst="rect">
            <a:avLst/>
          </a:prstGeom>
        </p:spPr>
        <p:txBody>
          <a:bodyPr wrap="square">
            <a:spAutoFit/>
          </a:bodyPr>
          <a:lstStyle/>
          <a:p>
            <a:r>
              <a:rPr lang="es-CO" sz="2000" dirty="0"/>
              <a:t>Nuestro Padre celestial está más dispuesto a dar su Espíritu Santo a los que se lo piden que los padres terrenales a dar buenas dádivas a sus hijos. Sin embargo, mediante la confesión, la humillación, el arrepentimiento y la oración ferviente nos corresponde cumplir con las condiciones en virtud de las cuales ha prometido Dios concedernos su bendición. E.G.W.</a:t>
            </a:r>
          </a:p>
        </p:txBody>
      </p:sp>
    </p:spTree>
    <p:extLst>
      <p:ext uri="{BB962C8B-B14F-4D97-AF65-F5344CB8AC3E}">
        <p14:creationId xmlns:p14="http://schemas.microsoft.com/office/powerpoint/2010/main" val="684501413"/>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5123"/>
                                        </p:tgtEl>
                                        <p:attrNameLst>
                                          <p:attrName>style.visibility</p:attrName>
                                        </p:attrNameLst>
                                      </p:cBhvr>
                                      <p:to>
                                        <p:strVal val="visible"/>
                                      </p:to>
                                    </p:set>
                                    <p:anim calcmode="lin" valueType="num">
                                      <p:cBhvr>
                                        <p:cTn id="13" dur="1000" fill="hold"/>
                                        <p:tgtEl>
                                          <p:spTgt spid="5123"/>
                                        </p:tgtEl>
                                        <p:attrNameLst>
                                          <p:attrName>ppt_w</p:attrName>
                                        </p:attrNameLst>
                                      </p:cBhvr>
                                      <p:tavLst>
                                        <p:tav tm="0">
                                          <p:val>
                                            <p:fltVal val="0"/>
                                          </p:val>
                                        </p:tav>
                                        <p:tav tm="100000">
                                          <p:val>
                                            <p:strVal val="#ppt_w"/>
                                          </p:val>
                                        </p:tav>
                                      </p:tavLst>
                                    </p:anim>
                                    <p:anim calcmode="lin" valueType="num">
                                      <p:cBhvr>
                                        <p:cTn id="14" dur="1000" fill="hold"/>
                                        <p:tgtEl>
                                          <p:spTgt spid="5123"/>
                                        </p:tgtEl>
                                        <p:attrNameLst>
                                          <p:attrName>ppt_h</p:attrName>
                                        </p:attrNameLst>
                                      </p:cBhvr>
                                      <p:tavLst>
                                        <p:tav tm="0">
                                          <p:val>
                                            <p:fltVal val="0"/>
                                          </p:val>
                                        </p:tav>
                                        <p:tav tm="100000">
                                          <p:val>
                                            <p:strVal val="#ppt_h"/>
                                          </p:val>
                                        </p:tav>
                                      </p:tavLst>
                                    </p:anim>
                                    <p:anim calcmode="lin" valueType="num">
                                      <p:cBhvr>
                                        <p:cTn id="15" dur="1000" fill="hold"/>
                                        <p:tgtEl>
                                          <p:spTgt spid="5123"/>
                                        </p:tgtEl>
                                        <p:attrNameLst>
                                          <p:attrName>style.rotation</p:attrName>
                                        </p:attrNameLst>
                                      </p:cBhvr>
                                      <p:tavLst>
                                        <p:tav tm="0">
                                          <p:val>
                                            <p:fltVal val="90"/>
                                          </p:val>
                                        </p:tav>
                                        <p:tav tm="100000">
                                          <p:val>
                                            <p:fltVal val="0"/>
                                          </p:val>
                                        </p:tav>
                                      </p:tavLst>
                                    </p:anim>
                                    <p:animEffect transition="in" filter="fade">
                                      <p:cBhvr>
                                        <p:cTn id="16" dur="1000"/>
                                        <p:tgtEl>
                                          <p:spTgt spid="5123"/>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nodeType="clickEffect">
                                  <p:stCondLst>
                                    <p:cond delay="0"/>
                                  </p:stCondLst>
                                  <p:childTnLst>
                                    <p:set>
                                      <p:cBhvr>
                                        <p:cTn id="20" dur="1" fill="hold">
                                          <p:stCondLst>
                                            <p:cond delay="0"/>
                                          </p:stCondLst>
                                        </p:cTn>
                                        <p:tgtEl>
                                          <p:spTgt spid="2">
                                            <p:txEl>
                                              <p:pRg st="0" end="0"/>
                                            </p:txEl>
                                          </p:spTgt>
                                        </p:tgtEl>
                                        <p:attrNameLst>
                                          <p:attrName>style.visibility</p:attrName>
                                        </p:attrNameLst>
                                      </p:cBhvr>
                                      <p:to>
                                        <p:strVal val="visible"/>
                                      </p:to>
                                    </p:set>
                                    <p:animEffect transition="in" filter="wheel(1)">
                                      <p:cBhvr>
                                        <p:cTn id="21" dur="2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10355" y="1916832"/>
            <a:ext cx="6694091" cy="1512168"/>
          </a:xfrm>
        </p:spPr>
        <p:txBody>
          <a:bodyPr>
            <a:normAutofit fontScale="92500" lnSpcReduction="20000"/>
          </a:bodyPr>
          <a:lstStyle/>
          <a:p>
            <a:pPr marL="0" indent="0">
              <a:buNone/>
            </a:pPr>
            <a:r>
              <a:rPr lang="es-CO" sz="2900" b="1" dirty="0" smtClean="0">
                <a:solidFill>
                  <a:srgbClr val="FF0000"/>
                </a:solidFill>
              </a:rPr>
              <a:t>Mateo 6:6. </a:t>
            </a:r>
            <a:r>
              <a:rPr lang="es-CO" sz="2900" dirty="0" smtClean="0"/>
              <a:t>Pero </a:t>
            </a:r>
            <a:r>
              <a:rPr lang="es-CO" sz="2900" dirty="0"/>
              <a:t>tu, cuando ores, entra en tu aposento y cuando hayas cerrado la puerta, ora a tu Padre que esta en secreto y tu Padre, que ve en lo secreto, te recompensara</a:t>
            </a:r>
            <a:r>
              <a:rPr lang="es-CO" sz="2900" dirty="0" smtClean="0"/>
              <a:t>.</a:t>
            </a:r>
            <a:endParaRPr lang="es-CO" sz="2900" dirty="0" smtClean="0"/>
          </a:p>
        </p:txBody>
      </p:sp>
      <p:pic>
        <p:nvPicPr>
          <p:cNvPr id="307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5586" y="5941335"/>
            <a:ext cx="5541963" cy="901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Terminador"/>
          <p:cNvSpPr/>
          <p:nvPr/>
        </p:nvSpPr>
        <p:spPr>
          <a:xfrm>
            <a:off x="1115616" y="836712"/>
            <a:ext cx="6912768" cy="805808"/>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600" dirty="0" smtClean="0">
                <a:latin typeface="Bauhaus 93" pitchFamily="82" charset="0"/>
              </a:rPr>
              <a:t>3.ORAR </a:t>
            </a:r>
            <a:r>
              <a:rPr lang="es-CO" sz="3600" dirty="0">
                <a:latin typeface="Bauhaus 93" pitchFamily="82" charset="0"/>
              </a:rPr>
              <a:t>EN SECRETO</a:t>
            </a:r>
            <a:r>
              <a:rPr lang="es-CO" dirty="0"/>
              <a:t>.</a:t>
            </a:r>
          </a:p>
        </p:txBody>
      </p:sp>
      <p:pic>
        <p:nvPicPr>
          <p:cNvPr id="3078"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4287" y="1772816"/>
            <a:ext cx="1918339" cy="16561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251520" y="3429000"/>
            <a:ext cx="8831106" cy="2308324"/>
          </a:xfrm>
          <a:prstGeom prst="rect">
            <a:avLst/>
          </a:prstGeom>
        </p:spPr>
        <p:txBody>
          <a:bodyPr wrap="square">
            <a:spAutoFit/>
          </a:bodyPr>
          <a:lstStyle/>
          <a:p>
            <a:pPr algn="ctr"/>
            <a:r>
              <a:rPr lang="es-CO" b="1" dirty="0">
                <a:solidFill>
                  <a:srgbClr val="0070C0"/>
                </a:solidFill>
              </a:rPr>
              <a:t>El hacer lo que es debido, la obediencia a Jesucristo, el seguir Su canino, cualesquiera otras cosas pueda aportar, siempre produce satisfacción. Bien puede ser que, si una persona hace lo que es debido, y obedece a Jesucristo, pierda su fortuna y su posición, acabe en la cárcel o en el patíbulo, y no coseche más que impopularidad, soledad y descrédito; pero todavía poseerá esa íntima satisfacción, que vale más que todo lo demás. A esto no se le puede poner precio; no se puede evaluar en términos de riqueza terrenal, pero no hay nada como ello en todo el mundo. Aporta ese contentamiento que es la corona de la vida. E.G.W.</a:t>
            </a:r>
          </a:p>
        </p:txBody>
      </p:sp>
    </p:spTree>
    <p:extLst>
      <p:ext uri="{BB962C8B-B14F-4D97-AF65-F5344CB8AC3E}">
        <p14:creationId xmlns:p14="http://schemas.microsoft.com/office/powerpoint/2010/main" val="81347813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078"/>
                                        </p:tgtEl>
                                        <p:attrNameLst>
                                          <p:attrName>style.visibility</p:attrName>
                                        </p:attrNameLst>
                                      </p:cBhvr>
                                      <p:to>
                                        <p:strVal val="visible"/>
                                      </p:to>
                                    </p:set>
                                    <p:animEffect transition="in" filter="randombar(horizontal)">
                                      <p:cBhvr>
                                        <p:cTn id="10" dur="500"/>
                                        <p:tgtEl>
                                          <p:spTgt spid="3078"/>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1000"/>
                                        <p:tgtEl>
                                          <p:spTgt spid="2"/>
                                        </p:tgtEl>
                                      </p:cBhvr>
                                    </p:animEffect>
                                    <p:anim calcmode="lin" valueType="num">
                                      <p:cBhvr>
                                        <p:cTn id="16" dur="1000" fill="hold"/>
                                        <p:tgtEl>
                                          <p:spTgt spid="2"/>
                                        </p:tgtEl>
                                        <p:attrNameLst>
                                          <p:attrName>ppt_x</p:attrName>
                                        </p:attrNameLst>
                                      </p:cBhvr>
                                      <p:tavLst>
                                        <p:tav tm="0">
                                          <p:val>
                                            <p:strVal val="#ppt_x"/>
                                          </p:val>
                                        </p:tav>
                                        <p:tav tm="100000">
                                          <p:val>
                                            <p:strVal val="#ppt_x"/>
                                          </p:val>
                                        </p:tav>
                                      </p:tavLst>
                                    </p:anim>
                                    <p:anim calcmode="lin" valueType="num">
                                      <p:cBhvr>
                                        <p:cTn id="1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276872"/>
            <a:ext cx="6347048" cy="3456384"/>
          </a:xfrm>
        </p:spPr>
        <p:txBody>
          <a:bodyPr>
            <a:normAutofit fontScale="92500" lnSpcReduction="20000"/>
          </a:bodyPr>
          <a:lstStyle/>
          <a:p>
            <a:pPr marL="0" indent="0">
              <a:buNone/>
            </a:pPr>
            <a:r>
              <a:rPr lang="es-CO" b="1" dirty="0" smtClean="0">
                <a:solidFill>
                  <a:srgbClr val="FF0000"/>
                </a:solidFill>
              </a:rPr>
              <a:t>1 </a:t>
            </a:r>
            <a:r>
              <a:rPr lang="es-CO" b="1" dirty="0">
                <a:solidFill>
                  <a:srgbClr val="FF0000"/>
                </a:solidFill>
              </a:rPr>
              <a:t>Juan </a:t>
            </a:r>
            <a:r>
              <a:rPr lang="es-CO" b="1" dirty="0" smtClean="0">
                <a:solidFill>
                  <a:srgbClr val="FF0000"/>
                </a:solidFill>
              </a:rPr>
              <a:t>5:14</a:t>
            </a:r>
            <a:r>
              <a:rPr lang="es-CO" dirty="0" smtClean="0"/>
              <a:t>. Y </a:t>
            </a:r>
            <a:r>
              <a:rPr lang="es-CO" dirty="0"/>
              <a:t>esta es la confianza que tenemos delante del El, que si pedimos cualquier cosa conforme a su voluntad, El nos oye</a:t>
            </a:r>
            <a:r>
              <a:rPr lang="es-CO" dirty="0" smtClean="0"/>
              <a:t>.</a:t>
            </a:r>
          </a:p>
          <a:p>
            <a:pPr marL="0" indent="0" algn="r">
              <a:buNone/>
            </a:pPr>
            <a:r>
              <a:rPr lang="es-CO" dirty="0"/>
              <a:t> La única condición que aquí se menciona es que nuestras peticiones estén en armonía con la voluntad </a:t>
            </a:r>
            <a:r>
              <a:rPr lang="es-CO" dirty="0" smtClean="0"/>
              <a:t>divina. </a:t>
            </a:r>
            <a:r>
              <a:rPr lang="es-CO" dirty="0"/>
              <a:t>En otros pasajes se presentan otras condiciones: pedir en el nombre de Cristo (</a:t>
            </a:r>
            <a:r>
              <a:rPr lang="es-CO" dirty="0" smtClean="0"/>
              <a:t>Juan14:13), </a:t>
            </a:r>
            <a:r>
              <a:rPr lang="es-CO" dirty="0"/>
              <a:t>tener armonía entre los hermanos (</a:t>
            </a:r>
            <a:r>
              <a:rPr lang="es-CO" dirty="0" smtClean="0"/>
              <a:t>Mat.18:19</a:t>
            </a:r>
            <a:r>
              <a:rPr lang="es-CO" dirty="0"/>
              <a:t>), creer (</a:t>
            </a:r>
            <a:r>
              <a:rPr lang="es-CO" dirty="0" smtClean="0"/>
              <a:t>Mar.11:24</a:t>
            </a:r>
            <a:r>
              <a:rPr lang="es-CO" dirty="0"/>
              <a:t>), guardar los mandamientos de </a:t>
            </a:r>
            <a:r>
              <a:rPr lang="es-CO" dirty="0" smtClean="0"/>
              <a:t>Dios (1Juan 3:22). </a:t>
            </a:r>
            <a:r>
              <a:rPr lang="es-CO" b="1" dirty="0" smtClean="0">
                <a:solidFill>
                  <a:srgbClr val="FF0000"/>
                </a:solidFill>
              </a:rPr>
              <a:t>E.G.W.</a:t>
            </a:r>
            <a:endParaRPr lang="es-CO" b="1" dirty="0">
              <a:solidFill>
                <a:srgbClr val="FF0000"/>
              </a:solidFill>
            </a:endParaRPr>
          </a:p>
          <a:p>
            <a:endParaRPr lang="es-CO" dirty="0"/>
          </a:p>
          <a:p>
            <a:endParaRPr lang="es-CO"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5733256"/>
            <a:ext cx="5541963" cy="901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Terminador"/>
          <p:cNvSpPr/>
          <p:nvPr/>
        </p:nvSpPr>
        <p:spPr>
          <a:xfrm>
            <a:off x="539552" y="836712"/>
            <a:ext cx="8136904" cy="1080120"/>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dirty="0" smtClean="0">
                <a:latin typeface="Arial Black" pitchFamily="34" charset="0"/>
              </a:rPr>
              <a:t>4.ORAR </a:t>
            </a:r>
            <a:r>
              <a:rPr lang="es-CO" sz="2400" dirty="0">
                <a:latin typeface="Arial Black" pitchFamily="34" charset="0"/>
              </a:rPr>
              <a:t>DE ACUERDO A LA VOLUNTAD DE DIOS.</a:t>
            </a:r>
          </a:p>
        </p:txBody>
      </p:sp>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6257" y="2564904"/>
            <a:ext cx="2028454" cy="2619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88263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par>
                                <p:cTn id="19" presetID="31" presetClass="entr" presetSubtype="0" fill="hold" nodeType="withEffect">
                                  <p:stCondLst>
                                    <p:cond delay="0"/>
                                  </p:stCondLst>
                                  <p:childTnLst>
                                    <p:set>
                                      <p:cBhvr>
                                        <p:cTn id="20" dur="1" fill="hold">
                                          <p:stCondLst>
                                            <p:cond delay="0"/>
                                          </p:stCondLst>
                                        </p:cTn>
                                        <p:tgtEl>
                                          <p:spTgt spid="6146"/>
                                        </p:tgtEl>
                                        <p:attrNameLst>
                                          <p:attrName>style.visibility</p:attrName>
                                        </p:attrNameLst>
                                      </p:cBhvr>
                                      <p:to>
                                        <p:strVal val="visible"/>
                                      </p:to>
                                    </p:set>
                                    <p:anim calcmode="lin" valueType="num">
                                      <p:cBhvr>
                                        <p:cTn id="21" dur="1000" fill="hold"/>
                                        <p:tgtEl>
                                          <p:spTgt spid="6146"/>
                                        </p:tgtEl>
                                        <p:attrNameLst>
                                          <p:attrName>ppt_w</p:attrName>
                                        </p:attrNameLst>
                                      </p:cBhvr>
                                      <p:tavLst>
                                        <p:tav tm="0">
                                          <p:val>
                                            <p:fltVal val="0"/>
                                          </p:val>
                                        </p:tav>
                                        <p:tav tm="100000">
                                          <p:val>
                                            <p:strVal val="#ppt_w"/>
                                          </p:val>
                                        </p:tav>
                                      </p:tavLst>
                                    </p:anim>
                                    <p:anim calcmode="lin" valueType="num">
                                      <p:cBhvr>
                                        <p:cTn id="22" dur="1000" fill="hold"/>
                                        <p:tgtEl>
                                          <p:spTgt spid="6146"/>
                                        </p:tgtEl>
                                        <p:attrNameLst>
                                          <p:attrName>ppt_h</p:attrName>
                                        </p:attrNameLst>
                                      </p:cBhvr>
                                      <p:tavLst>
                                        <p:tav tm="0">
                                          <p:val>
                                            <p:fltVal val="0"/>
                                          </p:val>
                                        </p:tav>
                                        <p:tav tm="100000">
                                          <p:val>
                                            <p:strVal val="#ppt_h"/>
                                          </p:val>
                                        </p:tav>
                                      </p:tavLst>
                                    </p:anim>
                                    <p:anim calcmode="lin" valueType="num">
                                      <p:cBhvr>
                                        <p:cTn id="23" dur="1000" fill="hold"/>
                                        <p:tgtEl>
                                          <p:spTgt spid="6146"/>
                                        </p:tgtEl>
                                        <p:attrNameLst>
                                          <p:attrName>style.rotation</p:attrName>
                                        </p:attrNameLst>
                                      </p:cBhvr>
                                      <p:tavLst>
                                        <p:tav tm="0">
                                          <p:val>
                                            <p:fltVal val="90"/>
                                          </p:val>
                                        </p:tav>
                                        <p:tav tm="100000">
                                          <p:val>
                                            <p:fltVal val="0"/>
                                          </p:val>
                                        </p:tav>
                                      </p:tavLst>
                                    </p:anim>
                                    <p:animEffect transition="in" filter="fade">
                                      <p:cBhvr>
                                        <p:cTn id="24" dur="1000"/>
                                        <p:tgtEl>
                                          <p:spTgt spid="6146"/>
                                        </p:tgtEl>
                                      </p:cBhvr>
                                    </p:animEffect>
                                  </p:childTnLst>
                                </p:cTn>
                              </p:par>
                              <p:par>
                                <p:cTn id="25" presetID="31" presetClass="entr" presetSubtype="0" fill="hold" nodeType="withEffect">
                                  <p:stCondLst>
                                    <p:cond delay="0"/>
                                  </p:stCondLst>
                                  <p:childTnLst>
                                    <p:set>
                                      <p:cBhvr>
                                        <p:cTn id="26" dur="1" fill="hold">
                                          <p:stCondLst>
                                            <p:cond delay="0"/>
                                          </p:stCondLst>
                                        </p:cTn>
                                        <p:tgtEl>
                                          <p:spTgt spid="6147"/>
                                        </p:tgtEl>
                                        <p:attrNameLst>
                                          <p:attrName>style.visibility</p:attrName>
                                        </p:attrNameLst>
                                      </p:cBhvr>
                                      <p:to>
                                        <p:strVal val="visible"/>
                                      </p:to>
                                    </p:set>
                                    <p:anim calcmode="lin" valueType="num">
                                      <p:cBhvr>
                                        <p:cTn id="27" dur="1000" fill="hold"/>
                                        <p:tgtEl>
                                          <p:spTgt spid="6147"/>
                                        </p:tgtEl>
                                        <p:attrNameLst>
                                          <p:attrName>ppt_w</p:attrName>
                                        </p:attrNameLst>
                                      </p:cBhvr>
                                      <p:tavLst>
                                        <p:tav tm="0">
                                          <p:val>
                                            <p:fltVal val="0"/>
                                          </p:val>
                                        </p:tav>
                                        <p:tav tm="100000">
                                          <p:val>
                                            <p:strVal val="#ppt_w"/>
                                          </p:val>
                                        </p:tav>
                                      </p:tavLst>
                                    </p:anim>
                                    <p:anim calcmode="lin" valueType="num">
                                      <p:cBhvr>
                                        <p:cTn id="28" dur="1000" fill="hold"/>
                                        <p:tgtEl>
                                          <p:spTgt spid="6147"/>
                                        </p:tgtEl>
                                        <p:attrNameLst>
                                          <p:attrName>ppt_h</p:attrName>
                                        </p:attrNameLst>
                                      </p:cBhvr>
                                      <p:tavLst>
                                        <p:tav tm="0">
                                          <p:val>
                                            <p:fltVal val="0"/>
                                          </p:val>
                                        </p:tav>
                                        <p:tav tm="100000">
                                          <p:val>
                                            <p:strVal val="#ppt_h"/>
                                          </p:val>
                                        </p:tav>
                                      </p:tavLst>
                                    </p:anim>
                                    <p:anim calcmode="lin" valueType="num">
                                      <p:cBhvr>
                                        <p:cTn id="29" dur="1000" fill="hold"/>
                                        <p:tgtEl>
                                          <p:spTgt spid="6147"/>
                                        </p:tgtEl>
                                        <p:attrNameLst>
                                          <p:attrName>style.rotation</p:attrName>
                                        </p:attrNameLst>
                                      </p:cBhvr>
                                      <p:tavLst>
                                        <p:tav tm="0">
                                          <p:val>
                                            <p:fltVal val="90"/>
                                          </p:val>
                                        </p:tav>
                                        <p:tav tm="100000">
                                          <p:val>
                                            <p:fltVal val="0"/>
                                          </p:val>
                                        </p:tav>
                                      </p:tavLst>
                                    </p:anim>
                                    <p:animEffect transition="in" filter="fade">
                                      <p:cBhvr>
                                        <p:cTn id="30" dur="10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935480"/>
            <a:ext cx="6275040" cy="3869784"/>
          </a:xfrm>
        </p:spPr>
        <p:txBody>
          <a:bodyPr>
            <a:normAutofit fontScale="85000" lnSpcReduction="20000"/>
          </a:bodyPr>
          <a:lstStyle/>
          <a:p>
            <a:pPr marL="0" indent="0">
              <a:buNone/>
            </a:pPr>
            <a:r>
              <a:rPr lang="es-CO" b="1" dirty="0" smtClean="0">
                <a:solidFill>
                  <a:srgbClr val="FF0000"/>
                </a:solidFill>
              </a:rPr>
              <a:t>Juan 14:13,14.</a:t>
            </a:r>
            <a:r>
              <a:rPr lang="es-CO" dirty="0" smtClean="0"/>
              <a:t>Y </a:t>
            </a:r>
            <a:r>
              <a:rPr lang="es-CO" dirty="0"/>
              <a:t>todo lo que </a:t>
            </a:r>
            <a:r>
              <a:rPr lang="es-CO" dirty="0" smtClean="0"/>
              <a:t>pidáis </a:t>
            </a:r>
            <a:r>
              <a:rPr lang="es-CO" dirty="0"/>
              <a:t>en mi nombre, lo hare, para que el Padre sea glorificado en el Hijo. </a:t>
            </a:r>
            <a:r>
              <a:rPr lang="es-CO" dirty="0" smtClean="0"/>
              <a:t>Si pedís </a:t>
            </a:r>
            <a:r>
              <a:rPr lang="es-CO" dirty="0"/>
              <a:t>algo en mi nombre, yo lo hare</a:t>
            </a:r>
            <a:r>
              <a:rPr lang="es-CO" dirty="0" smtClean="0"/>
              <a:t>.</a:t>
            </a:r>
          </a:p>
          <a:p>
            <a:pPr marL="0" indent="0" algn="r">
              <a:buNone/>
            </a:pPr>
            <a:r>
              <a:rPr lang="es-CO" dirty="0"/>
              <a:t>A medida que los discípulos cooperaran con el cielo en la promulgación del Evangelio, podrían estar seguros de que estaban a su disposición los recursos ilimitados de la Omnipotencia.  Dios cubriría todas sus necesidades y respondería a las peticiones expuestas ante el trono en el nombre de </a:t>
            </a:r>
            <a:r>
              <a:rPr lang="es-CO" dirty="0" smtClean="0"/>
              <a:t>Jesús. </a:t>
            </a:r>
          </a:p>
          <a:p>
            <a:pPr marL="0" indent="0" algn="r">
              <a:buNone/>
            </a:pPr>
            <a:r>
              <a:rPr lang="es-CO" dirty="0" smtClean="0"/>
              <a:t>En </a:t>
            </a:r>
            <a:r>
              <a:rPr lang="es-CO" dirty="0"/>
              <a:t>cuanto al significado de orar en el nombre de Jesús, </a:t>
            </a:r>
            <a:r>
              <a:rPr lang="es-CO" dirty="0" smtClean="0"/>
              <a:t>lea (DTG </a:t>
            </a:r>
            <a:r>
              <a:rPr lang="es-CO" dirty="0"/>
              <a:t>620-621. </a:t>
            </a:r>
            <a:r>
              <a:rPr lang="es-CO" dirty="0" smtClean="0"/>
              <a:t> Juan14:26</a:t>
            </a:r>
            <a:r>
              <a:rPr lang="es-CO" dirty="0"/>
              <a:t>; </a:t>
            </a:r>
            <a:r>
              <a:rPr lang="es-CO" dirty="0" smtClean="0"/>
              <a:t>15:16</a:t>
            </a:r>
            <a:r>
              <a:rPr lang="es-CO" dirty="0"/>
              <a:t>; </a:t>
            </a:r>
            <a:r>
              <a:rPr lang="es-CO" dirty="0" smtClean="0"/>
              <a:t>16:23-24). </a:t>
            </a:r>
            <a:r>
              <a:rPr lang="es-CO" b="1" dirty="0" smtClean="0">
                <a:solidFill>
                  <a:srgbClr val="FF0000"/>
                </a:solidFill>
              </a:rPr>
              <a:t>E.G.W. </a:t>
            </a:r>
            <a:endParaRPr lang="es-CO" b="1" dirty="0">
              <a:solidFill>
                <a:srgbClr val="FF0000"/>
              </a:solidFill>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40" y="5805264"/>
            <a:ext cx="5541963" cy="901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Terminador"/>
          <p:cNvSpPr/>
          <p:nvPr/>
        </p:nvSpPr>
        <p:spPr>
          <a:xfrm>
            <a:off x="395536" y="836712"/>
            <a:ext cx="8136904" cy="936104"/>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dirty="0" smtClean="0">
                <a:latin typeface="Bauhaus 93" pitchFamily="82" charset="0"/>
              </a:rPr>
              <a:t>5.ORAR </a:t>
            </a:r>
            <a:r>
              <a:rPr lang="es-CO" sz="3200" dirty="0">
                <a:latin typeface="Bauhaus 93" pitchFamily="82" charset="0"/>
              </a:rPr>
              <a:t>EN EL NOMBRE DE JESUS</a:t>
            </a:r>
            <a:r>
              <a:rPr lang="es-CO" dirty="0"/>
              <a:t>.</a:t>
            </a:r>
          </a:p>
        </p:txBody>
      </p:sp>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3602" y="2420888"/>
            <a:ext cx="2270397" cy="24768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09661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par>
                                <p:cTn id="18" presetID="16" presetClass="entr" presetSubtype="21" fill="hold" nodeType="withEffect">
                                  <p:stCondLst>
                                    <p:cond delay="0"/>
                                  </p:stCondLst>
                                  <p:childTnLst>
                                    <p:set>
                                      <p:cBhvr>
                                        <p:cTn id="19" dur="1" fill="hold">
                                          <p:stCondLst>
                                            <p:cond delay="0"/>
                                          </p:stCondLst>
                                        </p:cTn>
                                        <p:tgtEl>
                                          <p:spTgt spid="7170"/>
                                        </p:tgtEl>
                                        <p:attrNameLst>
                                          <p:attrName>style.visibility</p:attrName>
                                        </p:attrNameLst>
                                      </p:cBhvr>
                                      <p:to>
                                        <p:strVal val="visible"/>
                                      </p:to>
                                    </p:set>
                                    <p:animEffect transition="in" filter="barn(inVertical)">
                                      <p:cBhvr>
                                        <p:cTn id="20" dur="500"/>
                                        <p:tgtEl>
                                          <p:spTgt spid="7170"/>
                                        </p:tgtEl>
                                      </p:cBhvr>
                                    </p:animEffect>
                                  </p:childTnLst>
                                </p:cTn>
                              </p:par>
                              <p:par>
                                <p:cTn id="21" presetID="16" presetClass="entr" presetSubtype="21" fill="hold" nodeType="withEffect">
                                  <p:stCondLst>
                                    <p:cond delay="0"/>
                                  </p:stCondLst>
                                  <p:childTnLst>
                                    <p:set>
                                      <p:cBhvr>
                                        <p:cTn id="22" dur="1" fill="hold">
                                          <p:stCondLst>
                                            <p:cond delay="0"/>
                                          </p:stCondLst>
                                        </p:cTn>
                                        <p:tgtEl>
                                          <p:spTgt spid="7171"/>
                                        </p:tgtEl>
                                        <p:attrNameLst>
                                          <p:attrName>style.visibility</p:attrName>
                                        </p:attrNameLst>
                                      </p:cBhvr>
                                      <p:to>
                                        <p:strVal val="visible"/>
                                      </p:to>
                                    </p:set>
                                    <p:animEffect transition="in" filter="barn(inVertical)">
                                      <p:cBhvr>
                                        <p:cTn id="23" dur="500"/>
                                        <p:tgtEl>
                                          <p:spTgt spid="7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199" y="2132856"/>
            <a:ext cx="6210301" cy="3384376"/>
          </a:xfrm>
        </p:spPr>
        <p:txBody>
          <a:bodyPr>
            <a:normAutofit fontScale="92500" lnSpcReduction="20000"/>
          </a:bodyPr>
          <a:lstStyle/>
          <a:p>
            <a:pPr marL="0" indent="0">
              <a:buNone/>
            </a:pPr>
            <a:r>
              <a:rPr lang="es-CO" b="1" dirty="0" smtClean="0">
                <a:solidFill>
                  <a:srgbClr val="FF0000"/>
                </a:solidFill>
              </a:rPr>
              <a:t>Mateo 18:19-20</a:t>
            </a:r>
            <a:r>
              <a:rPr lang="es-CO" dirty="0" smtClean="0"/>
              <a:t>. Además </a:t>
            </a:r>
            <a:r>
              <a:rPr lang="es-CO" dirty="0"/>
              <a:t>os digo, que si dos de vosotros se ponen de acuerdo sobre cualquier cosa que pidan </a:t>
            </a:r>
            <a:r>
              <a:rPr lang="es-CO" dirty="0" smtClean="0"/>
              <a:t>aquí </a:t>
            </a:r>
            <a:r>
              <a:rPr lang="es-CO" dirty="0"/>
              <a:t>en la tierra, les </a:t>
            </a:r>
            <a:r>
              <a:rPr lang="es-CO" dirty="0" smtClean="0"/>
              <a:t>será </a:t>
            </a:r>
            <a:r>
              <a:rPr lang="es-CO" dirty="0"/>
              <a:t>hecho por mi Padre que esta en los cielos. Porque donde </a:t>
            </a:r>
            <a:r>
              <a:rPr lang="es-CO" dirty="0" smtClean="0"/>
              <a:t>están </a:t>
            </a:r>
            <a:r>
              <a:rPr lang="es-CO" dirty="0"/>
              <a:t>dos o tres reunidos en mi nombre, </a:t>
            </a:r>
            <a:r>
              <a:rPr lang="es-CO" dirty="0" smtClean="0"/>
              <a:t>allí </a:t>
            </a:r>
            <a:r>
              <a:rPr lang="es-CO" dirty="0"/>
              <a:t>estoy yo </a:t>
            </a:r>
            <a:r>
              <a:rPr lang="es-CO" dirty="0" smtClean="0"/>
              <a:t>en medio </a:t>
            </a:r>
            <a:r>
              <a:rPr lang="es-CO" dirty="0"/>
              <a:t>de ellos</a:t>
            </a:r>
            <a:r>
              <a:rPr lang="es-CO" dirty="0" smtClean="0"/>
              <a:t>.</a:t>
            </a:r>
          </a:p>
          <a:p>
            <a:pPr marL="0" indent="0" algn="r">
              <a:buNone/>
            </a:pPr>
            <a:r>
              <a:rPr lang="es-CO" dirty="0"/>
              <a:t> En su oración intercesora en la noche cuando fue entregado, Jesús hizo hincapié repetidas veces en la importancia de la acción unida de parte de los miembros de la iglesia (</a:t>
            </a:r>
            <a:r>
              <a:rPr lang="es-CO" dirty="0" smtClean="0"/>
              <a:t>Juan 17:11</a:t>
            </a:r>
            <a:r>
              <a:rPr lang="es-CO" dirty="0"/>
              <a:t>, </a:t>
            </a:r>
            <a:r>
              <a:rPr lang="es-CO" dirty="0" smtClean="0"/>
              <a:t>21-23). </a:t>
            </a:r>
            <a:r>
              <a:rPr lang="es-CO" b="1" dirty="0" smtClean="0">
                <a:solidFill>
                  <a:srgbClr val="FF0000"/>
                </a:solidFill>
              </a:rPr>
              <a:t>E.G.W</a:t>
            </a:r>
            <a:r>
              <a:rPr lang="es-CO" dirty="0" smtClean="0"/>
              <a:t> </a:t>
            </a:r>
            <a:endParaRPr lang="es-CO" dirty="0"/>
          </a:p>
          <a:p>
            <a:endParaRPr lang="es-CO"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5733256"/>
            <a:ext cx="5548313" cy="901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Terminador"/>
          <p:cNvSpPr/>
          <p:nvPr/>
        </p:nvSpPr>
        <p:spPr>
          <a:xfrm>
            <a:off x="539552" y="980728"/>
            <a:ext cx="8136904" cy="936104"/>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dirty="0" smtClean="0">
                <a:latin typeface="Arial Black" pitchFamily="34" charset="0"/>
              </a:rPr>
              <a:t>6.ORAR </a:t>
            </a:r>
            <a:r>
              <a:rPr lang="es-CO" sz="2800" dirty="0">
                <a:latin typeface="Arial Black" pitchFamily="34" charset="0"/>
              </a:rPr>
              <a:t>JUNTO CON OTROS CREYENTES.</a:t>
            </a:r>
          </a:p>
        </p:txBody>
      </p:sp>
      <p:pic>
        <p:nvPicPr>
          <p:cNvPr id="819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0" y="2564904"/>
            <a:ext cx="2476500" cy="22078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8032557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par>
                                <p:cTn id="13" presetID="22" presetClass="entr" presetSubtype="4" fill="hold" nodeType="withEffect">
                                  <p:stCondLst>
                                    <p:cond delay="0"/>
                                  </p:stCondLst>
                                  <p:childTnLst>
                                    <p:set>
                                      <p:cBhvr>
                                        <p:cTn id="14" dur="1" fill="hold">
                                          <p:stCondLst>
                                            <p:cond delay="0"/>
                                          </p:stCondLst>
                                        </p:cTn>
                                        <p:tgtEl>
                                          <p:spTgt spid="8194"/>
                                        </p:tgtEl>
                                        <p:attrNameLst>
                                          <p:attrName>style.visibility</p:attrName>
                                        </p:attrNameLst>
                                      </p:cBhvr>
                                      <p:to>
                                        <p:strVal val="visible"/>
                                      </p:to>
                                    </p:set>
                                    <p:animEffect transition="in" filter="wipe(down)">
                                      <p:cBhvr>
                                        <p:cTn id="15" dur="500"/>
                                        <p:tgtEl>
                                          <p:spTgt spid="8194"/>
                                        </p:tgtEl>
                                      </p:cBhvr>
                                    </p:animEffect>
                                  </p:childTnLst>
                                </p:cTn>
                              </p:par>
                              <p:par>
                                <p:cTn id="16" presetID="22" presetClass="entr" presetSubtype="4" fill="hold" nodeType="withEffect">
                                  <p:stCondLst>
                                    <p:cond delay="0"/>
                                  </p:stCondLst>
                                  <p:childTnLst>
                                    <p:set>
                                      <p:cBhvr>
                                        <p:cTn id="17" dur="1" fill="hold">
                                          <p:stCondLst>
                                            <p:cond delay="0"/>
                                          </p:stCondLst>
                                        </p:cTn>
                                        <p:tgtEl>
                                          <p:spTgt spid="8196"/>
                                        </p:tgtEl>
                                        <p:attrNameLst>
                                          <p:attrName>style.visibility</p:attrName>
                                        </p:attrNameLst>
                                      </p:cBhvr>
                                      <p:to>
                                        <p:strVal val="visible"/>
                                      </p:to>
                                    </p:set>
                                    <p:animEffect transition="in" filter="wipe(down)">
                                      <p:cBhvr>
                                        <p:cTn id="18" dur="500"/>
                                        <p:tgtEl>
                                          <p:spTgt spid="81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82306" y="1935480"/>
            <a:ext cx="6264696" cy="3797776"/>
          </a:xfrm>
        </p:spPr>
        <p:txBody>
          <a:bodyPr>
            <a:normAutofit fontScale="77500" lnSpcReduction="20000"/>
          </a:bodyPr>
          <a:lstStyle/>
          <a:p>
            <a:pPr marL="0" indent="0">
              <a:buNone/>
            </a:pPr>
            <a:r>
              <a:rPr lang="es-CO" b="1" dirty="0" smtClean="0">
                <a:solidFill>
                  <a:srgbClr val="FF0000"/>
                </a:solidFill>
              </a:rPr>
              <a:t>Hechos 14:23</a:t>
            </a:r>
            <a:r>
              <a:rPr lang="es-CO" dirty="0" smtClean="0"/>
              <a:t>. Después </a:t>
            </a:r>
            <a:r>
              <a:rPr lang="es-CO" dirty="0"/>
              <a:t>que les designaron ancianos en cada iglesia, habiendo orando con ayunos, los encomendaron al Señor en quien </a:t>
            </a:r>
            <a:r>
              <a:rPr lang="es-CO" dirty="0" smtClean="0"/>
              <a:t>habían creído.</a:t>
            </a:r>
          </a:p>
          <a:p>
            <a:pPr marL="0" indent="0" algn="r">
              <a:buNone/>
            </a:pPr>
            <a:r>
              <a:rPr lang="es-CO" dirty="0"/>
              <a:t> La repetición de </a:t>
            </a:r>
            <a:r>
              <a:rPr lang="es-CO" dirty="0" smtClean="0"/>
              <a:t>estas palabras «orado con ayunos» en (Hech.13:2, y en este texto,  sugiere </a:t>
            </a:r>
            <a:r>
              <a:rPr lang="es-CO" dirty="0"/>
              <a:t>que el </a:t>
            </a:r>
            <a:r>
              <a:rPr lang="es-CO" dirty="0" smtClean="0"/>
              <a:t>ayuno continuaba por varios días. Jesús lo había recomendado en (Mat.17:21) y en (Mar.9:29). La </a:t>
            </a:r>
            <a:r>
              <a:rPr lang="es-CO" dirty="0"/>
              <a:t>orden que se acababa de dar demandaba una vida espiritual ferviente, de la cual el ayuno era el comienzo, ayuno que deberían practicar con frecuencia.  Se deduce que el ayuno concluyó con un solemne servicio de consagración</a:t>
            </a:r>
            <a:r>
              <a:rPr lang="es-CO" dirty="0" smtClean="0"/>
              <a:t>. Tal era el estilo de vida en la iglesia primitiva. Así pues, para que nuestras oraciones sean eficaces, deben estar acompañadas de ayunos. </a:t>
            </a:r>
            <a:endParaRPr lang="es-CO"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5733256"/>
            <a:ext cx="5548313" cy="901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Terminador"/>
          <p:cNvSpPr/>
          <p:nvPr/>
        </p:nvSpPr>
        <p:spPr>
          <a:xfrm>
            <a:off x="827584" y="836712"/>
            <a:ext cx="7488832" cy="864096"/>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600" dirty="0">
                <a:latin typeface="Bauhaus 93" pitchFamily="82" charset="0"/>
              </a:rPr>
              <a:t>7.- ORAR CON AYUNO.</a:t>
            </a:r>
          </a:p>
        </p:txBody>
      </p:sp>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8264" y="2636912"/>
            <a:ext cx="2195736"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1407735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par>
                                <p:cTn id="13" presetID="14" presetClass="entr" presetSubtype="10" fill="hold" nodeType="withEffect">
                                  <p:stCondLst>
                                    <p:cond delay="0"/>
                                  </p:stCondLst>
                                  <p:childTnLst>
                                    <p:set>
                                      <p:cBhvr>
                                        <p:cTn id="14" dur="1" fill="hold">
                                          <p:stCondLst>
                                            <p:cond delay="0"/>
                                          </p:stCondLst>
                                        </p:cTn>
                                        <p:tgtEl>
                                          <p:spTgt spid="9218"/>
                                        </p:tgtEl>
                                        <p:attrNameLst>
                                          <p:attrName>style.visibility</p:attrName>
                                        </p:attrNameLst>
                                      </p:cBhvr>
                                      <p:to>
                                        <p:strVal val="visible"/>
                                      </p:to>
                                    </p:set>
                                    <p:animEffect transition="in" filter="randombar(horizontal)">
                                      <p:cBhvr>
                                        <p:cTn id="15" dur="500"/>
                                        <p:tgtEl>
                                          <p:spTgt spid="9218"/>
                                        </p:tgtEl>
                                      </p:cBhvr>
                                    </p:animEffect>
                                  </p:childTnLst>
                                </p:cTn>
                              </p:par>
                              <p:par>
                                <p:cTn id="16" presetID="14" presetClass="entr" presetSubtype="10" fill="hold" nodeType="withEffect">
                                  <p:stCondLst>
                                    <p:cond delay="0"/>
                                  </p:stCondLst>
                                  <p:childTnLst>
                                    <p:set>
                                      <p:cBhvr>
                                        <p:cTn id="17" dur="1" fill="hold">
                                          <p:stCondLst>
                                            <p:cond delay="0"/>
                                          </p:stCondLst>
                                        </p:cTn>
                                        <p:tgtEl>
                                          <p:spTgt spid="9219"/>
                                        </p:tgtEl>
                                        <p:attrNameLst>
                                          <p:attrName>style.visibility</p:attrName>
                                        </p:attrNameLst>
                                      </p:cBhvr>
                                      <p:to>
                                        <p:strVal val="visible"/>
                                      </p:to>
                                    </p:set>
                                    <p:animEffect transition="in" filter="randombar(horizontal)">
                                      <p:cBhvr>
                                        <p:cTn id="18" dur="500"/>
                                        <p:tgtEl>
                                          <p:spTgt spid="92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935480"/>
            <a:ext cx="6700441" cy="1637536"/>
          </a:xfrm>
        </p:spPr>
        <p:txBody>
          <a:bodyPr>
            <a:normAutofit fontScale="92500" lnSpcReduction="20000"/>
          </a:bodyPr>
          <a:lstStyle/>
          <a:p>
            <a:pPr marL="0" indent="0">
              <a:buNone/>
            </a:pPr>
            <a:r>
              <a:rPr lang="es-CO" b="1" dirty="0" smtClean="0">
                <a:solidFill>
                  <a:srgbClr val="FF0000"/>
                </a:solidFill>
              </a:rPr>
              <a:t>1 </a:t>
            </a:r>
            <a:r>
              <a:rPr lang="es-CO" b="1" dirty="0">
                <a:solidFill>
                  <a:srgbClr val="FF0000"/>
                </a:solidFill>
              </a:rPr>
              <a:t>Juan </a:t>
            </a:r>
            <a:r>
              <a:rPr lang="es-CO" b="1" dirty="0" smtClean="0">
                <a:solidFill>
                  <a:srgbClr val="FF0000"/>
                </a:solidFill>
              </a:rPr>
              <a:t>3:21-22</a:t>
            </a:r>
            <a:r>
              <a:rPr lang="es-CO" dirty="0" smtClean="0"/>
              <a:t>. Amados</a:t>
            </a:r>
            <a:r>
              <a:rPr lang="es-CO" dirty="0"/>
              <a:t>, si nuestro </a:t>
            </a:r>
            <a:r>
              <a:rPr lang="es-CO" dirty="0" smtClean="0"/>
              <a:t>corazón </a:t>
            </a:r>
            <a:r>
              <a:rPr lang="es-CO" dirty="0"/>
              <a:t>no nos condena, confianza tenemos delante </a:t>
            </a:r>
            <a:r>
              <a:rPr lang="es-CO" dirty="0" smtClean="0"/>
              <a:t>de </a:t>
            </a:r>
            <a:r>
              <a:rPr lang="es-CO" dirty="0"/>
              <a:t>Dios, y todo lo que pidamos lo recibiremos de El, </a:t>
            </a:r>
            <a:r>
              <a:rPr lang="es-CO" u="sng" dirty="0"/>
              <a:t>porque guardamos sus mandamientos y hacemos las cosas que son agradables delante de El</a:t>
            </a:r>
            <a:r>
              <a:rPr lang="es-CO" dirty="0" smtClean="0"/>
              <a:t>.</a:t>
            </a:r>
            <a:endParaRPr lang="es-CO" dirty="0" smtClean="0"/>
          </a:p>
        </p:txBody>
      </p:sp>
      <p:sp>
        <p:nvSpPr>
          <p:cNvPr id="4" name="3 Terminador"/>
          <p:cNvSpPr/>
          <p:nvPr/>
        </p:nvSpPr>
        <p:spPr>
          <a:xfrm>
            <a:off x="1043608" y="908720"/>
            <a:ext cx="6912768" cy="733800"/>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dirty="0" smtClean="0">
                <a:latin typeface="Bauhaus 93" pitchFamily="82" charset="0"/>
              </a:rPr>
              <a:t>8.ORAR </a:t>
            </a:r>
            <a:r>
              <a:rPr lang="es-CO" sz="2400" dirty="0">
                <a:latin typeface="Bauhaus 93" pitchFamily="82" charset="0"/>
              </a:rPr>
              <a:t>CON UNA VIDA DE OBEDIENCIA</a:t>
            </a:r>
            <a:r>
              <a:rPr lang="es-CO" sz="2400" dirty="0" smtClean="0">
                <a:latin typeface="Bauhaus 93" pitchFamily="82" charset="0"/>
              </a:rPr>
              <a:t>.</a:t>
            </a:r>
            <a:endParaRPr lang="es-CO" sz="2400" dirty="0">
              <a:latin typeface="Bauhaus 93" pitchFamily="82" charset="0"/>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7985" y="1988840"/>
            <a:ext cx="1815206" cy="1440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672" y="5805264"/>
            <a:ext cx="5548313" cy="901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358779" y="3573016"/>
            <a:ext cx="8731671" cy="2031325"/>
          </a:xfrm>
          <a:prstGeom prst="rect">
            <a:avLst/>
          </a:prstGeom>
        </p:spPr>
        <p:txBody>
          <a:bodyPr wrap="square">
            <a:spAutoFit/>
          </a:bodyPr>
          <a:lstStyle/>
          <a:p>
            <a:pPr algn="ctr"/>
            <a:r>
              <a:rPr lang="es-CO" dirty="0"/>
              <a:t> </a:t>
            </a:r>
            <a:r>
              <a:rPr lang="es-CO" b="1" dirty="0">
                <a:solidFill>
                  <a:srgbClr val="00B0F0"/>
                </a:solidFill>
              </a:rPr>
              <a:t>En el 1Jn.3:21 Juan  ha establecido las condiciones previas para que se cumpla lo expuesto en el 1Jn_3:22. El que ora  debe tener una conciencia clara, con la consiguiente libertad para llegar a Dios, antes de presentar sus pedidos.  Juan luego declara que el creyente cumple otras dos condiciones: (1) guarda los mandamientos de Dios; (2) hace las cosas que agradan a Dios.  Cuando el cristiano ha cumplido con estos requisitos, puede pedir el cumplimiento de lo que el apóstol asegura en este versículo. C.B.A. </a:t>
            </a:r>
          </a:p>
        </p:txBody>
      </p:sp>
    </p:spTree>
    <p:extLst>
      <p:ext uri="{BB962C8B-B14F-4D97-AF65-F5344CB8AC3E}">
        <p14:creationId xmlns:p14="http://schemas.microsoft.com/office/powerpoint/2010/main" val="89818301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1027"/>
                                        </p:tgtEl>
                                        <p:attrNameLst>
                                          <p:attrName>style.visibility</p:attrName>
                                        </p:attrNameLst>
                                      </p:cBhvr>
                                      <p:to>
                                        <p:strVal val="visible"/>
                                      </p:to>
                                    </p:set>
                                    <p:anim calcmode="lin" valueType="num">
                                      <p:cBhvr>
                                        <p:cTn id="13" dur="1000" fill="hold"/>
                                        <p:tgtEl>
                                          <p:spTgt spid="1027"/>
                                        </p:tgtEl>
                                        <p:attrNameLst>
                                          <p:attrName>ppt_w</p:attrName>
                                        </p:attrNameLst>
                                      </p:cBhvr>
                                      <p:tavLst>
                                        <p:tav tm="0">
                                          <p:val>
                                            <p:fltVal val="0"/>
                                          </p:val>
                                        </p:tav>
                                        <p:tav tm="100000">
                                          <p:val>
                                            <p:strVal val="#ppt_w"/>
                                          </p:val>
                                        </p:tav>
                                      </p:tavLst>
                                    </p:anim>
                                    <p:anim calcmode="lin" valueType="num">
                                      <p:cBhvr>
                                        <p:cTn id="14" dur="1000" fill="hold"/>
                                        <p:tgtEl>
                                          <p:spTgt spid="1027"/>
                                        </p:tgtEl>
                                        <p:attrNameLst>
                                          <p:attrName>ppt_h</p:attrName>
                                        </p:attrNameLst>
                                      </p:cBhvr>
                                      <p:tavLst>
                                        <p:tav tm="0">
                                          <p:val>
                                            <p:fltVal val="0"/>
                                          </p:val>
                                        </p:tav>
                                        <p:tav tm="100000">
                                          <p:val>
                                            <p:strVal val="#ppt_h"/>
                                          </p:val>
                                        </p:tav>
                                      </p:tavLst>
                                    </p:anim>
                                    <p:anim calcmode="lin" valueType="num">
                                      <p:cBhvr>
                                        <p:cTn id="15" dur="1000" fill="hold"/>
                                        <p:tgtEl>
                                          <p:spTgt spid="1027"/>
                                        </p:tgtEl>
                                        <p:attrNameLst>
                                          <p:attrName>style.rotation</p:attrName>
                                        </p:attrNameLst>
                                      </p:cBhvr>
                                      <p:tavLst>
                                        <p:tav tm="0">
                                          <p:val>
                                            <p:fltVal val="90"/>
                                          </p:val>
                                        </p:tav>
                                        <p:tav tm="100000">
                                          <p:val>
                                            <p:fltVal val="0"/>
                                          </p:val>
                                        </p:tav>
                                      </p:tavLst>
                                    </p:anim>
                                    <p:animEffect transition="in" filter="fade">
                                      <p:cBhvr>
                                        <p:cTn id="16" dur="1000"/>
                                        <p:tgtEl>
                                          <p:spTgt spid="1027"/>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inVertical)">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08720"/>
            <a:ext cx="8435280" cy="5688632"/>
          </a:xfrm>
        </p:spPr>
        <p:txBody>
          <a:bodyPr>
            <a:normAutofit fontScale="77500" lnSpcReduction="20000"/>
          </a:bodyPr>
          <a:lstStyle/>
          <a:p>
            <a:pPr marL="0" indent="0" algn="ctr">
              <a:buNone/>
            </a:pPr>
            <a:r>
              <a:rPr lang="es-CO" dirty="0"/>
              <a:t>Cada oración que cumple las condiciones aquí expuestas, recibe una rápida respuesta.  La aparente demora puede surgir </a:t>
            </a:r>
            <a:r>
              <a:rPr lang="es-CO" dirty="0" smtClean="0"/>
              <a:t>tres </a:t>
            </a:r>
            <a:r>
              <a:rPr lang="es-CO" dirty="0" smtClean="0"/>
              <a:t>causas</a:t>
            </a:r>
            <a:r>
              <a:rPr lang="es-CO" dirty="0"/>
              <a:t>: </a:t>
            </a:r>
            <a:endParaRPr lang="es-CO" dirty="0" smtClean="0"/>
          </a:p>
          <a:p>
            <a:pPr marL="514350" indent="-514350">
              <a:buAutoNum type="arabicParenBoth"/>
            </a:pPr>
            <a:r>
              <a:rPr lang="es-CO" dirty="0" smtClean="0"/>
              <a:t>La </a:t>
            </a:r>
            <a:r>
              <a:rPr lang="es-CO" dirty="0"/>
              <a:t>respuesta a la petición puede ser “no”, en este caso quizá no se reciba una respuesta tangible.  Nuestra petición puede ser equivocada, y la sabiduría divina ve que lo mejor es no conceder la petición.  Pablo tenía “un aguijón” en su carne y aún después de tres fervientes peticiones no fue liberado de él (</a:t>
            </a:r>
            <a:r>
              <a:rPr lang="es-CO" dirty="0" smtClean="0"/>
              <a:t>ver 2Cor.12:7-9</a:t>
            </a:r>
            <a:r>
              <a:rPr lang="es-CO" dirty="0"/>
              <a:t>). </a:t>
            </a:r>
            <a:endParaRPr lang="es-CO" dirty="0" smtClean="0"/>
          </a:p>
          <a:p>
            <a:pPr marL="514350" indent="-514350">
              <a:buAutoNum type="arabicParenBoth"/>
            </a:pPr>
            <a:r>
              <a:rPr lang="es-CO" b="1" dirty="0" smtClean="0">
                <a:solidFill>
                  <a:srgbClr val="0070C0"/>
                </a:solidFill>
              </a:rPr>
              <a:t>(</a:t>
            </a:r>
            <a:r>
              <a:rPr lang="es-CO" b="1" dirty="0">
                <a:solidFill>
                  <a:srgbClr val="0070C0"/>
                </a:solidFill>
              </a:rPr>
              <a:t>2) La respuesta puede ser “espera”, porque aún no estamos preparados para recibir lo que hemos pedido, o porque las circunstancias todavía no son favorables para la respuesta.  Daniel tuvo que esperar que fuera vencida la oposición, y luego se le dijo el futuro que quería conocer (</a:t>
            </a:r>
            <a:r>
              <a:rPr lang="es-CO" b="1" dirty="0" smtClean="0">
                <a:solidFill>
                  <a:srgbClr val="0070C0"/>
                </a:solidFill>
              </a:rPr>
              <a:t>Dan.10:12-14</a:t>
            </a:r>
            <a:r>
              <a:rPr lang="es-CO" b="1" dirty="0">
                <a:solidFill>
                  <a:srgbClr val="0070C0"/>
                </a:solidFill>
              </a:rPr>
              <a:t>).  Pero en uno u otro caso ha sido hecha la decisión y la acción inmediatamente ha comenzado a asegurar que la respuesta final a nuestras oraciones vendrá en el debido tiempo. </a:t>
            </a:r>
            <a:endParaRPr lang="es-CO" b="1" dirty="0" smtClean="0">
              <a:solidFill>
                <a:srgbClr val="0070C0"/>
              </a:solidFill>
            </a:endParaRPr>
          </a:p>
          <a:p>
            <a:pPr marL="514350" indent="-514350">
              <a:buAutoNum type="arabicParenBoth"/>
            </a:pPr>
            <a:r>
              <a:rPr lang="es-CO" dirty="0" smtClean="0"/>
              <a:t>(</a:t>
            </a:r>
            <a:r>
              <a:rPr lang="es-CO" dirty="0"/>
              <a:t>3) A veces la respuesta es un “sí” inmediato.  Esto ocurre siempre que se pide ayuda espiritual.  Cuando pedimos poder para vencer el pecado, perdón, un corazón limpio, o sabiduría, debemos creer que nuestras oraciones han sido respondidas, y debemos agradecer al Señor por su respuesta.  Entonces debemos actuar con la seguridad, de que tenemos el poder que hemos pedido (ver </a:t>
            </a:r>
            <a:r>
              <a:rPr lang="es-CO" dirty="0" smtClean="0"/>
              <a:t>Ed </a:t>
            </a:r>
            <a:r>
              <a:rPr lang="es-CO" dirty="0"/>
              <a:t>252). </a:t>
            </a:r>
            <a:r>
              <a:rPr lang="es-CO" sz="3100" b="1" dirty="0" smtClean="0">
                <a:solidFill>
                  <a:srgbClr val="FF0000"/>
                </a:solidFill>
              </a:rPr>
              <a:t>Extraido del C.B.A.</a:t>
            </a:r>
            <a:endParaRPr lang="es-CO" sz="3100" b="1" dirty="0">
              <a:solidFill>
                <a:srgbClr val="FF00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6381328"/>
            <a:ext cx="5548313" cy="5270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4827999"/>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935480"/>
            <a:ext cx="6347048" cy="4389120"/>
          </a:xfrm>
        </p:spPr>
        <p:txBody>
          <a:bodyPr>
            <a:normAutofit fontScale="85000" lnSpcReduction="20000"/>
          </a:bodyPr>
          <a:lstStyle/>
          <a:p>
            <a:pPr marL="0" indent="0">
              <a:buNone/>
            </a:pPr>
            <a:r>
              <a:rPr lang="es-CO" b="1" dirty="0" smtClean="0">
                <a:solidFill>
                  <a:srgbClr val="FF0000"/>
                </a:solidFill>
              </a:rPr>
              <a:t>Juan 15:7. </a:t>
            </a:r>
            <a:r>
              <a:rPr lang="es-CO" dirty="0" smtClean="0"/>
              <a:t>Si permanecéis </a:t>
            </a:r>
            <a:r>
              <a:rPr lang="es-CO" dirty="0"/>
              <a:t>en mi, y mis palabras permanecen en vosotros, pedid lo que </a:t>
            </a:r>
            <a:r>
              <a:rPr lang="es-CO" dirty="0" smtClean="0"/>
              <a:t>queráis </a:t>
            </a:r>
            <a:r>
              <a:rPr lang="es-CO" dirty="0"/>
              <a:t>y os </a:t>
            </a:r>
            <a:r>
              <a:rPr lang="es-CO" dirty="0" smtClean="0"/>
              <a:t>será hecho.</a:t>
            </a:r>
          </a:p>
          <a:p>
            <a:pPr marL="0" indent="0" algn="r">
              <a:buNone/>
            </a:pPr>
            <a:r>
              <a:rPr lang="es-CO" dirty="0"/>
              <a:t>Cuando los hombres permanecen en Cristo, él mora en ellos y ellos se convierten en participantes de la naturaleza divina (</a:t>
            </a:r>
            <a:r>
              <a:rPr lang="es-CO" dirty="0" smtClean="0"/>
              <a:t>2Ped.1:4</a:t>
            </a:r>
            <a:r>
              <a:rPr lang="es-CO" dirty="0"/>
              <a:t>).  </a:t>
            </a:r>
            <a:endParaRPr lang="es-CO" dirty="0" smtClean="0"/>
          </a:p>
          <a:p>
            <a:pPr marL="0" indent="0" algn="r">
              <a:buNone/>
            </a:pPr>
            <a:r>
              <a:rPr lang="es-CO" dirty="0" smtClean="0"/>
              <a:t>Sus </a:t>
            </a:r>
            <a:r>
              <a:rPr lang="es-CO" dirty="0"/>
              <a:t>pensamientos se identifican de tal forma con la voluntad divina, que los pedidos que hacen son únicamente los que están en armonía con esa voluntad (</a:t>
            </a:r>
            <a:r>
              <a:rPr lang="es-CO" dirty="0" smtClean="0"/>
              <a:t>1Juan5:14</a:t>
            </a:r>
            <a:r>
              <a:rPr lang="es-CO" dirty="0"/>
              <a:t>; DTG 621).  Además, ningún pecado se interpone para evitar una respuesta favorable</a:t>
            </a:r>
            <a:r>
              <a:rPr lang="es-CO" dirty="0" smtClean="0"/>
              <a:t>. (Tal fue la experiencia de Enoc, quien «caminó con Dios»). </a:t>
            </a:r>
            <a:endParaRPr lang="es-CO" dirty="0"/>
          </a:p>
          <a:p>
            <a:pPr marL="0" indent="0">
              <a:buNone/>
            </a:pPr>
            <a:r>
              <a:rPr lang="es-CO" dirty="0"/>
              <a:t>   </a:t>
            </a: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5934075"/>
            <a:ext cx="5548313" cy="901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Terminador"/>
          <p:cNvSpPr/>
          <p:nvPr/>
        </p:nvSpPr>
        <p:spPr>
          <a:xfrm>
            <a:off x="323528" y="908720"/>
            <a:ext cx="8640960" cy="877816"/>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dirty="0" smtClean="0">
                <a:latin typeface="Bauhaus 93" pitchFamily="82" charset="0"/>
              </a:rPr>
              <a:t>9.ORAR </a:t>
            </a:r>
            <a:r>
              <a:rPr lang="es-CO" sz="2400" dirty="0">
                <a:latin typeface="Bauhaus 93" pitchFamily="82" charset="0"/>
              </a:rPr>
              <a:t>PERMANECIENDO EN CRISTO Y EN SU PALABRA</a:t>
            </a:r>
            <a:r>
              <a:rPr lang="es-CO" sz="2400" dirty="0" smtClean="0">
                <a:latin typeface="Bauhaus 93" pitchFamily="82" charset="0"/>
              </a:rPr>
              <a:t>.</a:t>
            </a:r>
            <a:endParaRPr lang="es-CO" sz="2400" dirty="0">
              <a:latin typeface="Bauhaus 93" pitchFamily="82" charset="0"/>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84195" y="1802989"/>
            <a:ext cx="2156803" cy="288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3530818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Effect transition="in" filter="wipe(down)">
                                      <p:cBhvr>
                                        <p:cTn id="43" dur="580">
                                          <p:stCondLst>
                                            <p:cond delay="0"/>
                                          </p:stCondLst>
                                        </p:cTn>
                                        <p:tgtEl>
                                          <p:spTgt spid="3">
                                            <p:txEl>
                                              <p:pRg st="2" end="2"/>
                                            </p:txEl>
                                          </p:spTgt>
                                        </p:tgtEl>
                                      </p:cBhvr>
                                    </p:animEffect>
                                    <p:anim calcmode="lin" valueType="num">
                                      <p:cBhvr>
                                        <p:cTn id="4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2" end="2"/>
                                            </p:txEl>
                                          </p:spTgt>
                                        </p:tgtEl>
                                      </p:cBhvr>
                                      <p:to x="100000" y="60000"/>
                                    </p:animScale>
                                    <p:animScale>
                                      <p:cBhvr>
                                        <p:cTn id="50" dur="166" decel="50000">
                                          <p:stCondLst>
                                            <p:cond delay="676"/>
                                          </p:stCondLst>
                                        </p:cTn>
                                        <p:tgtEl>
                                          <p:spTgt spid="3">
                                            <p:txEl>
                                              <p:pRg st="2" end="2"/>
                                            </p:txEl>
                                          </p:spTgt>
                                        </p:tgtEl>
                                      </p:cBhvr>
                                      <p:to x="100000" y="100000"/>
                                    </p:animScale>
                                    <p:animScale>
                                      <p:cBhvr>
                                        <p:cTn id="51" dur="26">
                                          <p:stCondLst>
                                            <p:cond delay="1312"/>
                                          </p:stCondLst>
                                        </p:cTn>
                                        <p:tgtEl>
                                          <p:spTgt spid="3">
                                            <p:txEl>
                                              <p:pRg st="2" end="2"/>
                                            </p:txEl>
                                          </p:spTgt>
                                        </p:tgtEl>
                                      </p:cBhvr>
                                      <p:to x="100000" y="80000"/>
                                    </p:animScale>
                                    <p:animScale>
                                      <p:cBhvr>
                                        <p:cTn id="52" dur="166" decel="50000">
                                          <p:stCondLst>
                                            <p:cond delay="1338"/>
                                          </p:stCondLst>
                                        </p:cTn>
                                        <p:tgtEl>
                                          <p:spTgt spid="3">
                                            <p:txEl>
                                              <p:pRg st="2" end="2"/>
                                            </p:txEl>
                                          </p:spTgt>
                                        </p:tgtEl>
                                      </p:cBhvr>
                                      <p:to x="100000" y="100000"/>
                                    </p:animScale>
                                    <p:animScale>
                                      <p:cBhvr>
                                        <p:cTn id="53" dur="26">
                                          <p:stCondLst>
                                            <p:cond delay="1642"/>
                                          </p:stCondLst>
                                        </p:cTn>
                                        <p:tgtEl>
                                          <p:spTgt spid="3">
                                            <p:txEl>
                                              <p:pRg st="2" end="2"/>
                                            </p:txEl>
                                          </p:spTgt>
                                        </p:tgtEl>
                                      </p:cBhvr>
                                      <p:to x="100000" y="90000"/>
                                    </p:animScale>
                                    <p:animScale>
                                      <p:cBhvr>
                                        <p:cTn id="54" dur="166" decel="50000">
                                          <p:stCondLst>
                                            <p:cond delay="1668"/>
                                          </p:stCondLst>
                                        </p:cTn>
                                        <p:tgtEl>
                                          <p:spTgt spid="3">
                                            <p:txEl>
                                              <p:pRg st="2" end="2"/>
                                            </p:txEl>
                                          </p:spTgt>
                                        </p:tgtEl>
                                      </p:cBhvr>
                                      <p:to x="100000" y="100000"/>
                                    </p:animScale>
                                    <p:animScale>
                                      <p:cBhvr>
                                        <p:cTn id="55" dur="26">
                                          <p:stCondLst>
                                            <p:cond delay="1808"/>
                                          </p:stCondLst>
                                        </p:cTn>
                                        <p:tgtEl>
                                          <p:spTgt spid="3">
                                            <p:txEl>
                                              <p:pRg st="2" end="2"/>
                                            </p:txEl>
                                          </p:spTgt>
                                        </p:tgtEl>
                                      </p:cBhvr>
                                      <p:to x="100000" y="95000"/>
                                    </p:animScale>
                                    <p:animScale>
                                      <p:cBhvr>
                                        <p:cTn id="56" dur="166" decel="50000">
                                          <p:stCondLst>
                                            <p:cond delay="1834"/>
                                          </p:stCondLst>
                                        </p:cTn>
                                        <p:tgtEl>
                                          <p:spTgt spid="3">
                                            <p:txEl>
                                              <p:pRg st="2" end="2"/>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3">
                                            <p:txEl>
                                              <p:pRg st="3" end="3"/>
                                            </p:txEl>
                                          </p:spTgt>
                                        </p:tgtEl>
                                        <p:attrNameLst>
                                          <p:attrName>style.visibility</p:attrName>
                                        </p:attrNameLst>
                                      </p:cBhvr>
                                      <p:to>
                                        <p:strVal val="visible"/>
                                      </p:to>
                                    </p:set>
                                    <p:animEffect transition="in" filter="wipe(down)">
                                      <p:cBhvr>
                                        <p:cTn id="61" dur="580">
                                          <p:stCondLst>
                                            <p:cond delay="0"/>
                                          </p:stCondLst>
                                        </p:cTn>
                                        <p:tgtEl>
                                          <p:spTgt spid="3">
                                            <p:txEl>
                                              <p:pRg st="3" end="3"/>
                                            </p:txEl>
                                          </p:spTgt>
                                        </p:tgtEl>
                                      </p:cBhvr>
                                    </p:animEffect>
                                    <p:anim calcmode="lin" valueType="num">
                                      <p:cBhvr>
                                        <p:cTn id="62"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3">
                                            <p:txEl>
                                              <p:pRg st="3" end="3"/>
                                            </p:txEl>
                                          </p:spTgt>
                                        </p:tgtEl>
                                      </p:cBhvr>
                                      <p:to x="100000" y="60000"/>
                                    </p:animScale>
                                    <p:animScale>
                                      <p:cBhvr>
                                        <p:cTn id="68" dur="166" decel="50000">
                                          <p:stCondLst>
                                            <p:cond delay="676"/>
                                          </p:stCondLst>
                                        </p:cTn>
                                        <p:tgtEl>
                                          <p:spTgt spid="3">
                                            <p:txEl>
                                              <p:pRg st="3" end="3"/>
                                            </p:txEl>
                                          </p:spTgt>
                                        </p:tgtEl>
                                      </p:cBhvr>
                                      <p:to x="100000" y="100000"/>
                                    </p:animScale>
                                    <p:animScale>
                                      <p:cBhvr>
                                        <p:cTn id="69" dur="26">
                                          <p:stCondLst>
                                            <p:cond delay="1312"/>
                                          </p:stCondLst>
                                        </p:cTn>
                                        <p:tgtEl>
                                          <p:spTgt spid="3">
                                            <p:txEl>
                                              <p:pRg st="3" end="3"/>
                                            </p:txEl>
                                          </p:spTgt>
                                        </p:tgtEl>
                                      </p:cBhvr>
                                      <p:to x="100000" y="80000"/>
                                    </p:animScale>
                                    <p:animScale>
                                      <p:cBhvr>
                                        <p:cTn id="70" dur="166" decel="50000">
                                          <p:stCondLst>
                                            <p:cond delay="1338"/>
                                          </p:stCondLst>
                                        </p:cTn>
                                        <p:tgtEl>
                                          <p:spTgt spid="3">
                                            <p:txEl>
                                              <p:pRg st="3" end="3"/>
                                            </p:txEl>
                                          </p:spTgt>
                                        </p:tgtEl>
                                      </p:cBhvr>
                                      <p:to x="100000" y="100000"/>
                                    </p:animScale>
                                    <p:animScale>
                                      <p:cBhvr>
                                        <p:cTn id="71" dur="26">
                                          <p:stCondLst>
                                            <p:cond delay="1642"/>
                                          </p:stCondLst>
                                        </p:cTn>
                                        <p:tgtEl>
                                          <p:spTgt spid="3">
                                            <p:txEl>
                                              <p:pRg st="3" end="3"/>
                                            </p:txEl>
                                          </p:spTgt>
                                        </p:tgtEl>
                                      </p:cBhvr>
                                      <p:to x="100000" y="90000"/>
                                    </p:animScale>
                                    <p:animScale>
                                      <p:cBhvr>
                                        <p:cTn id="72" dur="166" decel="50000">
                                          <p:stCondLst>
                                            <p:cond delay="1668"/>
                                          </p:stCondLst>
                                        </p:cTn>
                                        <p:tgtEl>
                                          <p:spTgt spid="3">
                                            <p:txEl>
                                              <p:pRg st="3" end="3"/>
                                            </p:txEl>
                                          </p:spTgt>
                                        </p:tgtEl>
                                      </p:cBhvr>
                                      <p:to x="100000" y="100000"/>
                                    </p:animScale>
                                    <p:animScale>
                                      <p:cBhvr>
                                        <p:cTn id="73" dur="26">
                                          <p:stCondLst>
                                            <p:cond delay="1808"/>
                                          </p:stCondLst>
                                        </p:cTn>
                                        <p:tgtEl>
                                          <p:spTgt spid="3">
                                            <p:txEl>
                                              <p:pRg st="3" end="3"/>
                                            </p:txEl>
                                          </p:spTgt>
                                        </p:tgtEl>
                                      </p:cBhvr>
                                      <p:to x="100000" y="95000"/>
                                    </p:animScale>
                                    <p:animScale>
                                      <p:cBhvr>
                                        <p:cTn id="74"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052736"/>
            <a:ext cx="8229600" cy="1584176"/>
          </a:xfrm>
        </p:spPr>
        <p:txBody>
          <a:bodyPr>
            <a:normAutofit lnSpcReduction="10000"/>
          </a:bodyPr>
          <a:lstStyle/>
          <a:p>
            <a:pPr marL="0" indent="0" algn="ctr">
              <a:buNone/>
            </a:pPr>
            <a:r>
              <a:rPr lang="es-CO" dirty="0"/>
              <a:t>Estas palabras muestran que la morada interior de Cristo en el hombre no es completamente una experiencia mística, inexplicable, Los hombres reciben a Cristo al recibir su Palabra.  </a:t>
            </a:r>
            <a:endParaRPr lang="es-CO" dirty="0" smtClean="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5956300"/>
            <a:ext cx="5548313" cy="901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23527" y="2780928"/>
            <a:ext cx="6844457" cy="3046988"/>
          </a:xfrm>
          <a:prstGeom prst="rect">
            <a:avLst/>
          </a:prstGeom>
        </p:spPr>
        <p:txBody>
          <a:bodyPr wrap="square">
            <a:spAutoFit/>
          </a:bodyPr>
          <a:lstStyle/>
          <a:p>
            <a:r>
              <a:rPr lang="es-CO" sz="2400" dirty="0"/>
              <a:t>Esa Palabra ilumina la mente del que se alimenta de ella.  Para el que hace la decisión inteligente de seguir esa palabra y la obedece sin reservas mediante el poder del cielo que lo capacita, mora en su ser Cristo “la esperanza de gloria” (Col.1:27).  Además, para que esto sea constante, </a:t>
            </a:r>
            <a:r>
              <a:rPr lang="es-CO" sz="2400" u="sng" dirty="0"/>
              <a:t>diariamente</a:t>
            </a:r>
            <a:r>
              <a:rPr lang="es-CO" sz="2400" dirty="0"/>
              <a:t> debe alimentarse de la palabra (</a:t>
            </a:r>
            <a:r>
              <a:rPr lang="es-CO" sz="2400" dirty="0" smtClean="0"/>
              <a:t>ver Joh.6:53</a:t>
            </a:r>
            <a:r>
              <a:rPr lang="es-CO" sz="2400" dirty="0"/>
              <a:t>). </a:t>
            </a:r>
            <a:r>
              <a:rPr lang="es-CO" sz="2400" b="1" dirty="0">
                <a:solidFill>
                  <a:srgbClr val="FF0000"/>
                </a:solidFill>
              </a:rPr>
              <a:t>Extraido del C.B.A.</a:t>
            </a:r>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0272" y="2924944"/>
            <a:ext cx="2090699"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88449336"/>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circle(in)">
                                      <p:cBhvr>
                                        <p:cTn id="7" dur="2000"/>
                                        <p:tgtEl>
                                          <p:spTgt spid="4098"/>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2000"/>
                                        <p:tgtEl>
                                          <p:spTgt spid="4"/>
                                        </p:tgtEl>
                                      </p:cBhvr>
                                    </p:animEffect>
                                  </p:childTnLst>
                                </p:cTn>
                              </p:par>
                              <p:par>
                                <p:cTn id="11" presetID="6" presetClass="entr" presetSubtype="16" fill="hold" nodeType="withEffect">
                                  <p:stCondLst>
                                    <p:cond delay="0"/>
                                  </p:stCondLst>
                                  <p:childTnLst>
                                    <p:set>
                                      <p:cBhvr>
                                        <p:cTn id="12" dur="1" fill="hold">
                                          <p:stCondLst>
                                            <p:cond delay="0"/>
                                          </p:stCondLst>
                                        </p:cTn>
                                        <p:tgtEl>
                                          <p:spTgt spid="4099"/>
                                        </p:tgtEl>
                                        <p:attrNameLst>
                                          <p:attrName>style.visibility</p:attrName>
                                        </p:attrNameLst>
                                      </p:cBhvr>
                                      <p:to>
                                        <p:strVal val="visible"/>
                                      </p:to>
                                    </p:set>
                                    <p:animEffect transition="in" filter="circle(in)">
                                      <p:cBhvr>
                                        <p:cTn id="13" dur="20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935480"/>
            <a:ext cx="6219826" cy="3725768"/>
          </a:xfrm>
        </p:spPr>
        <p:txBody>
          <a:bodyPr>
            <a:normAutofit lnSpcReduction="10000"/>
          </a:bodyPr>
          <a:lstStyle/>
          <a:p>
            <a:pPr marL="0" indent="0">
              <a:buNone/>
            </a:pPr>
            <a:r>
              <a:rPr lang="es-CO" b="1" dirty="0" smtClean="0">
                <a:solidFill>
                  <a:srgbClr val="FF0000"/>
                </a:solidFill>
              </a:rPr>
              <a:t>Salmo 37:4.</a:t>
            </a:r>
            <a:r>
              <a:rPr lang="es-CO" dirty="0" smtClean="0"/>
              <a:t>Pon </a:t>
            </a:r>
            <a:r>
              <a:rPr lang="es-CO" dirty="0"/>
              <a:t>tu delicia en el Señor, y El te </a:t>
            </a:r>
            <a:r>
              <a:rPr lang="es-CO" dirty="0" smtClean="0"/>
              <a:t>dará </a:t>
            </a:r>
            <a:r>
              <a:rPr lang="es-CO" dirty="0"/>
              <a:t>las peticiones de tu </a:t>
            </a:r>
            <a:r>
              <a:rPr lang="es-CO" dirty="0" smtClean="0"/>
              <a:t>corazón.</a:t>
            </a:r>
          </a:p>
          <a:p>
            <a:pPr marL="0" indent="0" algn="r">
              <a:buNone/>
            </a:pPr>
            <a:r>
              <a:rPr lang="es-CO" dirty="0"/>
              <a:t> </a:t>
            </a:r>
            <a:endParaRPr lang="es-CO" dirty="0" smtClean="0"/>
          </a:p>
          <a:p>
            <a:pPr marL="0" indent="0" algn="r">
              <a:buNone/>
            </a:pPr>
            <a:r>
              <a:rPr lang="es-CO" dirty="0" smtClean="0"/>
              <a:t>Si </a:t>
            </a:r>
            <a:r>
              <a:rPr lang="es-CO" dirty="0"/>
              <a:t>escogemos y amamos lo que Dios ama, nos gozaremos en nuestros deseos o peticiones.  Con referencia a la identificación de nuestros pensamientos y </a:t>
            </a:r>
            <a:r>
              <a:rPr lang="es-CO" dirty="0" smtClean="0"/>
              <a:t>nuestras </a:t>
            </a:r>
            <a:r>
              <a:rPr lang="es-CO" dirty="0"/>
              <a:t>metas con los planes que Dios tiene para nosotros, ver DTG 621. </a:t>
            </a:r>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1886" y="5805264"/>
            <a:ext cx="5548313" cy="901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Terminador"/>
          <p:cNvSpPr/>
          <p:nvPr/>
        </p:nvSpPr>
        <p:spPr>
          <a:xfrm>
            <a:off x="827584" y="908720"/>
            <a:ext cx="7488832" cy="864096"/>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dirty="0">
                <a:latin typeface="Bauhaus 93" pitchFamily="82" charset="0"/>
              </a:rPr>
              <a:t>10.- ORAR DELEITANDOSE EN EL SEÑOR.</a:t>
            </a: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77025" y="2132856"/>
            <a:ext cx="2466975"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57622436"/>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par>
                                <p:cTn id="27" presetID="31" presetClass="entr" presetSubtype="0" fill="hold" nodeType="withEffect">
                                  <p:stCondLst>
                                    <p:cond delay="0"/>
                                  </p:stCondLst>
                                  <p:childTnLst>
                                    <p:set>
                                      <p:cBhvr>
                                        <p:cTn id="28" dur="1" fill="hold">
                                          <p:stCondLst>
                                            <p:cond delay="0"/>
                                          </p:stCondLst>
                                        </p:cTn>
                                        <p:tgtEl>
                                          <p:spTgt spid="12290"/>
                                        </p:tgtEl>
                                        <p:attrNameLst>
                                          <p:attrName>style.visibility</p:attrName>
                                        </p:attrNameLst>
                                      </p:cBhvr>
                                      <p:to>
                                        <p:strVal val="visible"/>
                                      </p:to>
                                    </p:set>
                                    <p:anim calcmode="lin" valueType="num">
                                      <p:cBhvr>
                                        <p:cTn id="29" dur="1000" fill="hold"/>
                                        <p:tgtEl>
                                          <p:spTgt spid="12290"/>
                                        </p:tgtEl>
                                        <p:attrNameLst>
                                          <p:attrName>ppt_w</p:attrName>
                                        </p:attrNameLst>
                                      </p:cBhvr>
                                      <p:tavLst>
                                        <p:tav tm="0">
                                          <p:val>
                                            <p:fltVal val="0"/>
                                          </p:val>
                                        </p:tav>
                                        <p:tav tm="100000">
                                          <p:val>
                                            <p:strVal val="#ppt_w"/>
                                          </p:val>
                                        </p:tav>
                                      </p:tavLst>
                                    </p:anim>
                                    <p:anim calcmode="lin" valueType="num">
                                      <p:cBhvr>
                                        <p:cTn id="30" dur="1000" fill="hold"/>
                                        <p:tgtEl>
                                          <p:spTgt spid="12290"/>
                                        </p:tgtEl>
                                        <p:attrNameLst>
                                          <p:attrName>ppt_h</p:attrName>
                                        </p:attrNameLst>
                                      </p:cBhvr>
                                      <p:tavLst>
                                        <p:tav tm="0">
                                          <p:val>
                                            <p:fltVal val="0"/>
                                          </p:val>
                                        </p:tav>
                                        <p:tav tm="100000">
                                          <p:val>
                                            <p:strVal val="#ppt_h"/>
                                          </p:val>
                                        </p:tav>
                                      </p:tavLst>
                                    </p:anim>
                                    <p:anim calcmode="lin" valueType="num">
                                      <p:cBhvr>
                                        <p:cTn id="31" dur="1000" fill="hold"/>
                                        <p:tgtEl>
                                          <p:spTgt spid="12290"/>
                                        </p:tgtEl>
                                        <p:attrNameLst>
                                          <p:attrName>style.rotation</p:attrName>
                                        </p:attrNameLst>
                                      </p:cBhvr>
                                      <p:tavLst>
                                        <p:tav tm="0">
                                          <p:val>
                                            <p:fltVal val="90"/>
                                          </p:val>
                                        </p:tav>
                                        <p:tav tm="100000">
                                          <p:val>
                                            <p:fltVal val="0"/>
                                          </p:val>
                                        </p:tav>
                                      </p:tavLst>
                                    </p:anim>
                                    <p:animEffect transition="in" filter="fade">
                                      <p:cBhvr>
                                        <p:cTn id="32" dur="1000"/>
                                        <p:tgtEl>
                                          <p:spTgt spid="12290"/>
                                        </p:tgtEl>
                                      </p:cBhvr>
                                    </p:animEffect>
                                  </p:childTnLst>
                                </p:cTn>
                              </p:par>
                              <p:par>
                                <p:cTn id="33" presetID="31" presetClass="entr" presetSubtype="0" fill="hold" nodeType="withEffect">
                                  <p:stCondLst>
                                    <p:cond delay="0"/>
                                  </p:stCondLst>
                                  <p:childTnLst>
                                    <p:set>
                                      <p:cBhvr>
                                        <p:cTn id="34" dur="1" fill="hold">
                                          <p:stCondLst>
                                            <p:cond delay="0"/>
                                          </p:stCondLst>
                                        </p:cTn>
                                        <p:tgtEl>
                                          <p:spTgt spid="5122"/>
                                        </p:tgtEl>
                                        <p:attrNameLst>
                                          <p:attrName>style.visibility</p:attrName>
                                        </p:attrNameLst>
                                      </p:cBhvr>
                                      <p:to>
                                        <p:strVal val="visible"/>
                                      </p:to>
                                    </p:set>
                                    <p:anim calcmode="lin" valueType="num">
                                      <p:cBhvr>
                                        <p:cTn id="35" dur="1000" fill="hold"/>
                                        <p:tgtEl>
                                          <p:spTgt spid="5122"/>
                                        </p:tgtEl>
                                        <p:attrNameLst>
                                          <p:attrName>ppt_w</p:attrName>
                                        </p:attrNameLst>
                                      </p:cBhvr>
                                      <p:tavLst>
                                        <p:tav tm="0">
                                          <p:val>
                                            <p:fltVal val="0"/>
                                          </p:val>
                                        </p:tav>
                                        <p:tav tm="100000">
                                          <p:val>
                                            <p:strVal val="#ppt_w"/>
                                          </p:val>
                                        </p:tav>
                                      </p:tavLst>
                                    </p:anim>
                                    <p:anim calcmode="lin" valueType="num">
                                      <p:cBhvr>
                                        <p:cTn id="36" dur="1000" fill="hold"/>
                                        <p:tgtEl>
                                          <p:spTgt spid="5122"/>
                                        </p:tgtEl>
                                        <p:attrNameLst>
                                          <p:attrName>ppt_h</p:attrName>
                                        </p:attrNameLst>
                                      </p:cBhvr>
                                      <p:tavLst>
                                        <p:tav tm="0">
                                          <p:val>
                                            <p:fltVal val="0"/>
                                          </p:val>
                                        </p:tav>
                                        <p:tav tm="100000">
                                          <p:val>
                                            <p:strVal val="#ppt_h"/>
                                          </p:val>
                                        </p:tav>
                                      </p:tavLst>
                                    </p:anim>
                                    <p:anim calcmode="lin" valueType="num">
                                      <p:cBhvr>
                                        <p:cTn id="37" dur="1000" fill="hold"/>
                                        <p:tgtEl>
                                          <p:spTgt spid="5122"/>
                                        </p:tgtEl>
                                        <p:attrNameLst>
                                          <p:attrName>style.rotation</p:attrName>
                                        </p:attrNameLst>
                                      </p:cBhvr>
                                      <p:tavLst>
                                        <p:tav tm="0">
                                          <p:val>
                                            <p:fltVal val="90"/>
                                          </p:val>
                                        </p:tav>
                                        <p:tav tm="100000">
                                          <p:val>
                                            <p:fltVal val="0"/>
                                          </p:val>
                                        </p:tav>
                                      </p:tavLst>
                                    </p:anim>
                                    <p:animEffect transition="in" filter="fade">
                                      <p:cBhvr>
                                        <p:cTn id="38" dur="1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02816" y="1052736"/>
            <a:ext cx="8533861" cy="2252091"/>
          </a:xfrm>
        </p:spPr>
        <p:txBody>
          <a:bodyPr>
            <a:normAutofit fontScale="92500"/>
          </a:bodyPr>
          <a:lstStyle/>
          <a:p>
            <a:pPr marL="0" indent="0" algn="ctr">
              <a:buNone/>
            </a:pPr>
            <a:r>
              <a:rPr lang="es-CO" dirty="0" smtClean="0"/>
              <a:t>El clímax de nuestro «deleite en el Señor» se encuentra en Mal.4.2. </a:t>
            </a:r>
            <a:r>
              <a:rPr lang="es-CO" dirty="0"/>
              <a:t>«saldréis, y saltaréis como becerros de la manada».</a:t>
            </a:r>
          </a:p>
          <a:p>
            <a:pPr marL="0" indent="0" algn="ctr">
              <a:buNone/>
            </a:pPr>
            <a:r>
              <a:rPr lang="es-CO" dirty="0"/>
              <a:t>E</a:t>
            </a:r>
            <a:r>
              <a:rPr lang="es-CO" dirty="0" smtClean="0"/>
              <a:t>sta </a:t>
            </a:r>
            <a:r>
              <a:rPr lang="es-CO" dirty="0" smtClean="0"/>
              <a:t>experiencia la disfrutarán </a:t>
            </a:r>
            <a:r>
              <a:rPr lang="es-CO" dirty="0" smtClean="0"/>
              <a:t>únicamente los </a:t>
            </a:r>
            <a:r>
              <a:rPr lang="es-CO" dirty="0" smtClean="0"/>
              <a:t>que han cumplido con estos requisitos de la «oración eficaz», cuando vean a su Señor venir </a:t>
            </a:r>
            <a:r>
              <a:rPr lang="es-CO" dirty="0"/>
              <a:t>en </a:t>
            </a:r>
            <a:r>
              <a:rPr lang="es-CO" dirty="0" smtClean="0"/>
              <a:t>gloria</a:t>
            </a:r>
            <a:r>
              <a:rPr lang="es-CO" dirty="0"/>
              <a:t>.</a:t>
            </a:r>
            <a:endParaRPr lang="es-CO" dirty="0" smtClean="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00576" y="3353179"/>
            <a:ext cx="2747144" cy="22360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4" y="3419915"/>
            <a:ext cx="5637336" cy="2185214"/>
          </a:xfrm>
          <a:prstGeom prst="rect">
            <a:avLst/>
          </a:prstGeom>
        </p:spPr>
        <p:txBody>
          <a:bodyPr wrap="square">
            <a:spAutoFit/>
          </a:bodyPr>
          <a:lstStyle/>
          <a:p>
            <a:pPr algn="ctr"/>
            <a:r>
              <a:rPr lang="es-CO" dirty="0"/>
              <a:t> </a:t>
            </a:r>
            <a:r>
              <a:rPr lang="es-CO" sz="2400" dirty="0"/>
              <a:t>S</a:t>
            </a:r>
            <a:r>
              <a:rPr lang="es-CO" sz="2400" dirty="0" smtClean="0"/>
              <a:t>e </a:t>
            </a:r>
            <a:r>
              <a:rPr lang="es-CO" sz="2400" dirty="0"/>
              <a:t>dirá en aquel día: «</a:t>
            </a:r>
            <a:r>
              <a:rPr lang="es-CO" sz="2800" dirty="0">
                <a:latin typeface="Agency FB" pitchFamily="34" charset="0"/>
              </a:rPr>
              <a:t>He aquí, éste es nuestro Dios, le hemos esperado, y nos salvará; éste es Jehová a quien hemos esperado, nos gozaremos y nos alegraremos en su salvación</a:t>
            </a:r>
            <a:r>
              <a:rPr lang="es-CO" sz="2400" dirty="0"/>
              <a:t>» (Isaías 25:9</a:t>
            </a:r>
            <a:r>
              <a:rPr lang="es-CO" sz="2400" dirty="0" smtClean="0"/>
              <a:t>). Alabado sea Dios.</a:t>
            </a:r>
            <a:endParaRPr lang="es-CO" sz="2400"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263" y="5976697"/>
            <a:ext cx="7592145" cy="901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264136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836712"/>
            <a:ext cx="6563072" cy="1656184"/>
          </a:xfrm>
        </p:spPr>
        <p:txBody>
          <a:bodyPr>
            <a:normAutofit lnSpcReduction="10000"/>
          </a:bodyPr>
          <a:lstStyle/>
          <a:p>
            <a:pPr marL="0" indent="0" algn="ctr">
              <a:buNone/>
            </a:pPr>
            <a:r>
              <a:rPr lang="es-CO" sz="2800" dirty="0" smtClean="0">
                <a:latin typeface="Arial Black" pitchFamily="34" charset="0"/>
              </a:rPr>
              <a:t>Además para que la oración eficaz tenga la llave que nadie más pueda abrir, debe tener cuatro secretos:</a:t>
            </a:r>
            <a:endParaRPr lang="es-CO" dirty="0"/>
          </a:p>
          <a:p>
            <a:pPr marL="0" indent="0">
              <a:buNone/>
            </a:pPr>
            <a:endParaRPr lang="es-CO" dirty="0"/>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3100" y="5944287"/>
            <a:ext cx="5548313" cy="901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107504" y="2708920"/>
            <a:ext cx="8856984" cy="2677656"/>
          </a:xfrm>
          <a:prstGeom prst="rect">
            <a:avLst/>
          </a:prstGeom>
        </p:spPr>
        <p:txBody>
          <a:bodyPr wrap="square">
            <a:spAutoFit/>
          </a:bodyPr>
          <a:lstStyle/>
          <a:p>
            <a:r>
              <a:rPr lang="es-CO" sz="2800" dirty="0"/>
              <a:t>1</a:t>
            </a:r>
            <a:r>
              <a:rPr lang="es-CO" sz="2800" dirty="0">
                <a:solidFill>
                  <a:srgbClr val="FF0000"/>
                </a:solidFill>
              </a:rPr>
              <a:t>. </a:t>
            </a:r>
            <a:r>
              <a:rPr lang="es-CO" sz="2800" dirty="0" smtClean="0">
                <a:solidFill>
                  <a:srgbClr val="FF0000"/>
                </a:solidFill>
              </a:rPr>
              <a:t>Tu </a:t>
            </a:r>
            <a:r>
              <a:rPr lang="es-CO" sz="2800" dirty="0">
                <a:solidFill>
                  <a:srgbClr val="FF0000"/>
                </a:solidFill>
              </a:rPr>
              <a:t>oración debe ser dirigida </a:t>
            </a:r>
            <a:r>
              <a:rPr lang="es-CO" sz="2800" dirty="0" smtClean="0">
                <a:solidFill>
                  <a:srgbClr val="FF0000"/>
                </a:solidFill>
              </a:rPr>
              <a:t>únicamente a Dios, nuestro Padre celestial</a:t>
            </a:r>
            <a:r>
              <a:rPr lang="es-CO" sz="2800" dirty="0" smtClean="0"/>
              <a:t>. </a:t>
            </a:r>
            <a:r>
              <a:rPr lang="es-CO" sz="2800" dirty="0"/>
              <a:t>(Mat.6:9-13).</a:t>
            </a:r>
          </a:p>
          <a:p>
            <a:r>
              <a:rPr lang="es-CO" sz="2800" dirty="0" smtClean="0"/>
              <a:t>2. </a:t>
            </a:r>
            <a:r>
              <a:rPr lang="es-CO" sz="2800" dirty="0" smtClean="0">
                <a:solidFill>
                  <a:srgbClr val="7030A0"/>
                </a:solidFill>
              </a:rPr>
              <a:t>Tu relación </a:t>
            </a:r>
            <a:r>
              <a:rPr lang="es-CO" sz="2800" dirty="0">
                <a:solidFill>
                  <a:srgbClr val="7030A0"/>
                </a:solidFill>
              </a:rPr>
              <a:t>con Dios debe estar en orden.</a:t>
            </a:r>
            <a:r>
              <a:rPr lang="es-CO" sz="2800" dirty="0"/>
              <a:t> Mat.11:28.</a:t>
            </a:r>
          </a:p>
          <a:p>
            <a:r>
              <a:rPr lang="es-CO" sz="2800" dirty="0" smtClean="0"/>
              <a:t>3. </a:t>
            </a:r>
            <a:r>
              <a:rPr lang="es-CO" sz="2800" dirty="0" smtClean="0">
                <a:solidFill>
                  <a:srgbClr val="002060"/>
                </a:solidFill>
              </a:rPr>
              <a:t>Tu relación </a:t>
            </a:r>
            <a:r>
              <a:rPr lang="es-CO" sz="2800" dirty="0">
                <a:solidFill>
                  <a:srgbClr val="002060"/>
                </a:solidFill>
              </a:rPr>
              <a:t>con las </a:t>
            </a:r>
            <a:r>
              <a:rPr lang="es-CO" sz="2800" dirty="0" smtClean="0">
                <a:solidFill>
                  <a:srgbClr val="002060"/>
                </a:solidFill>
              </a:rPr>
              <a:t>demás </a:t>
            </a:r>
            <a:r>
              <a:rPr lang="es-CO" sz="2800" dirty="0">
                <a:solidFill>
                  <a:srgbClr val="002060"/>
                </a:solidFill>
              </a:rPr>
              <a:t>personas debe estar en orden</a:t>
            </a:r>
            <a:r>
              <a:rPr lang="es-CO" sz="2800" dirty="0"/>
              <a:t>. </a:t>
            </a:r>
            <a:r>
              <a:rPr lang="es-CO" sz="2800" dirty="0" smtClean="0"/>
              <a:t>Mat. </a:t>
            </a:r>
            <a:r>
              <a:rPr lang="es-CO" sz="2800" dirty="0"/>
              <a:t>5:23,24.3</a:t>
            </a:r>
            <a:r>
              <a:rPr lang="es-CO" sz="2800" dirty="0" smtClean="0"/>
              <a:t>. </a:t>
            </a:r>
            <a:endParaRPr lang="es-CO" sz="2800" dirty="0"/>
          </a:p>
          <a:p>
            <a:r>
              <a:rPr lang="es-CO" sz="2800" dirty="0" smtClean="0"/>
              <a:t>4. </a:t>
            </a:r>
            <a:r>
              <a:rPr lang="es-CO" sz="2800" dirty="0" smtClean="0">
                <a:solidFill>
                  <a:srgbClr val="00B0F0"/>
                </a:solidFill>
              </a:rPr>
              <a:t>Tu corazón </a:t>
            </a:r>
            <a:r>
              <a:rPr lang="es-CO" sz="2800" dirty="0">
                <a:solidFill>
                  <a:srgbClr val="00B0F0"/>
                </a:solidFill>
              </a:rPr>
              <a:t>debe estar en orden</a:t>
            </a:r>
            <a:r>
              <a:rPr lang="es-CO" sz="2800" dirty="0"/>
              <a:t>. Mat.6:14,15.</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4248" y="908720"/>
            <a:ext cx="2339752" cy="13830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85890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2">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anim calcmode="lin" valueType="num">
                                      <p:cBhvr>
                                        <p:cTn id="15"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2">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2">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2">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nodeType="clickEffect">
                                  <p:stCondLst>
                                    <p:cond delay="0"/>
                                  </p:stCondLst>
                                  <p:childTnLst>
                                    <p:set>
                                      <p:cBhvr>
                                        <p:cTn id="22" dur="1" fill="hold">
                                          <p:stCondLst>
                                            <p:cond delay="0"/>
                                          </p:stCondLst>
                                        </p:cTn>
                                        <p:tgtEl>
                                          <p:spTgt spid="2">
                                            <p:txEl>
                                              <p:pRg st="2" end="2"/>
                                            </p:txEl>
                                          </p:spTgt>
                                        </p:tgtEl>
                                        <p:attrNameLst>
                                          <p:attrName>style.visibility</p:attrName>
                                        </p:attrNameLst>
                                      </p:cBhvr>
                                      <p:to>
                                        <p:strVal val="visible"/>
                                      </p:to>
                                    </p:set>
                                    <p:animEffect transition="in" filter="randombar(horizontal)">
                                      <p:cBhvr>
                                        <p:cTn id="23" dur="500"/>
                                        <p:tgtEl>
                                          <p:spTgt spid="2">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 calcmode="lin" valueType="num">
                                      <p:cBhvr>
                                        <p:cTn id="28" dur="5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ujo">
  <a:themeElements>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ujo">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ujo">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544</TotalTime>
  <Words>1864</Words>
  <Application>Microsoft Office PowerPoint</Application>
  <PresentationFormat>Presentación en pantalla (4:3)</PresentationFormat>
  <Paragraphs>59</Paragraphs>
  <Slides>17</Slides>
  <Notes>0</Notes>
  <HiddenSlides>0</HiddenSlides>
  <MMClips>0</MMClips>
  <ScaleCrop>false</ScaleCrop>
  <HeadingPairs>
    <vt:vector size="4" baseType="variant">
      <vt:variant>
        <vt:lpstr>Tema</vt:lpstr>
      </vt:variant>
      <vt:variant>
        <vt:i4>1</vt:i4>
      </vt:variant>
      <vt:variant>
        <vt:lpstr>Títulos de diapositiva</vt:lpstr>
      </vt:variant>
      <vt:variant>
        <vt:i4>17</vt:i4>
      </vt:variant>
    </vt:vector>
  </HeadingPairs>
  <TitlesOfParts>
    <vt:vector size="18" baseType="lpstr">
      <vt:lpstr>Flujo</vt:lpstr>
      <vt:lpstr>EL SECRETO DE LA ORACIÓN EFICAZ</vt:lpstr>
      <vt:lpstr>¿Qué es orar? «Orar es el acto de abrir nuestro corazón a Dios como a un amigo» (Elena G. de White)</vt:lpstr>
      <vt:lpstr> DIEZ LLAVES DE LA ORACION EFICAZ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SECRETO DE LA ORACIÓN EFICAZ</dc:title>
  <dc:creator>FAMILIA FIERRO CH</dc:creator>
  <cp:lastModifiedBy>FAMILIA FIERRO CH</cp:lastModifiedBy>
  <cp:revision>66</cp:revision>
  <dcterms:created xsi:type="dcterms:W3CDTF">2013-01-09T14:06:43Z</dcterms:created>
  <dcterms:modified xsi:type="dcterms:W3CDTF">2014-02-15T22:22:30Z</dcterms:modified>
</cp:coreProperties>
</file>